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3"/>
  </p:notesMasterIdLst>
  <p:sldIdLst>
    <p:sldId id="256" r:id="rId5"/>
    <p:sldId id="257" r:id="rId6"/>
    <p:sldId id="258" r:id="rId7"/>
    <p:sldId id="259" r:id="rId8"/>
    <p:sldId id="293" r:id="rId9"/>
    <p:sldId id="294" r:id="rId10"/>
    <p:sldId id="260" r:id="rId11"/>
    <p:sldId id="262" r:id="rId12"/>
    <p:sldId id="261" r:id="rId13"/>
    <p:sldId id="263" r:id="rId14"/>
    <p:sldId id="264" r:id="rId15"/>
    <p:sldId id="295" r:id="rId16"/>
    <p:sldId id="296" r:id="rId17"/>
    <p:sldId id="265" r:id="rId18"/>
    <p:sldId id="298" r:id="rId19"/>
    <p:sldId id="297" r:id="rId20"/>
    <p:sldId id="299" r:id="rId21"/>
    <p:sldId id="342" r:id="rId22"/>
    <p:sldId id="343" r:id="rId23"/>
    <p:sldId id="266" r:id="rId24"/>
    <p:sldId id="269" r:id="rId25"/>
    <p:sldId id="267" r:id="rId26"/>
    <p:sldId id="271" r:id="rId27"/>
    <p:sldId id="272" r:id="rId28"/>
    <p:sldId id="300" r:id="rId29"/>
    <p:sldId id="301" r:id="rId30"/>
    <p:sldId id="302" r:id="rId31"/>
    <p:sldId id="312" r:id="rId32"/>
    <p:sldId id="273" r:id="rId33"/>
    <p:sldId id="303" r:id="rId34"/>
    <p:sldId id="310" r:id="rId35"/>
    <p:sldId id="308" r:id="rId36"/>
    <p:sldId id="274" r:id="rId37"/>
    <p:sldId id="304" r:id="rId38"/>
    <p:sldId id="311" r:id="rId39"/>
    <p:sldId id="309" r:id="rId40"/>
    <p:sldId id="275" r:id="rId41"/>
    <p:sldId id="314" r:id="rId42"/>
    <p:sldId id="313" r:id="rId43"/>
    <p:sldId id="315" r:id="rId44"/>
    <p:sldId id="316" r:id="rId45"/>
    <p:sldId id="276" r:id="rId46"/>
    <p:sldId id="305" r:id="rId47"/>
    <p:sldId id="317" r:id="rId48"/>
    <p:sldId id="277" r:id="rId49"/>
    <p:sldId id="270" r:id="rId50"/>
    <p:sldId id="278" r:id="rId51"/>
    <p:sldId id="318" r:id="rId52"/>
    <p:sldId id="319" r:id="rId53"/>
    <p:sldId id="320" r:id="rId54"/>
    <p:sldId id="334" r:id="rId55"/>
    <p:sldId id="333" r:id="rId56"/>
    <p:sldId id="335" r:id="rId57"/>
    <p:sldId id="336" r:id="rId58"/>
    <p:sldId id="338" r:id="rId59"/>
    <p:sldId id="279" r:id="rId60"/>
    <p:sldId id="280" r:id="rId61"/>
    <p:sldId id="326" r:id="rId62"/>
    <p:sldId id="281" r:id="rId63"/>
    <p:sldId id="283" r:id="rId64"/>
    <p:sldId id="288" r:id="rId65"/>
    <p:sldId id="282" r:id="rId66"/>
    <p:sldId id="330" r:id="rId67"/>
    <p:sldId id="321" r:id="rId68"/>
    <p:sldId id="323" r:id="rId69"/>
    <p:sldId id="331" r:id="rId70"/>
    <p:sldId id="339" r:id="rId71"/>
    <p:sldId id="324" r:id="rId72"/>
    <p:sldId id="332" r:id="rId73"/>
    <p:sldId id="340" r:id="rId74"/>
    <p:sldId id="341" r:id="rId75"/>
    <p:sldId id="289" r:id="rId76"/>
    <p:sldId id="329" r:id="rId77"/>
    <p:sldId id="327" r:id="rId78"/>
    <p:sldId id="328" r:id="rId79"/>
    <p:sldId id="290" r:id="rId80"/>
    <p:sldId id="292" r:id="rId81"/>
    <p:sldId id="291"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5E0976-2154-1356-F0A6-E2A90F108FA1}" name="Jessie Broos" initials="JB" userId="S::jessie.broos@klj.be::f5d409b5-befb-4714-9896-1594425e925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621480-4F47-4612-CE28-CFEFF642FE20}" v="91" dt="2025-09-18T12:28:13.0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1312"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9FA93-CC88-4B22-9401-FC13BE3B0636}" type="datetimeFigureOut">
              <a:rPr lang="nl-BE" smtClean="0"/>
              <a:t>17/11/2025</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CAE277-1081-4FB9-9947-23917E8A4E77}" type="slidenum">
              <a:rPr lang="nl-BE" smtClean="0"/>
              <a:t>‹nr.›</a:t>
            </a:fld>
            <a:endParaRPr lang="nl-BE"/>
          </a:p>
        </p:txBody>
      </p:sp>
    </p:spTree>
    <p:extLst>
      <p:ext uri="{BB962C8B-B14F-4D97-AF65-F5344CB8AC3E}">
        <p14:creationId xmlns:p14="http://schemas.microsoft.com/office/powerpoint/2010/main" val="250641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b="0" i="0" u="none" strike="noStrike" dirty="0">
                <a:solidFill>
                  <a:srgbClr val="000000"/>
                </a:solidFill>
                <a:effectLst/>
                <a:latin typeface="Aptos" panose="020B0004020202020204" pitchFamily="34" charset="0"/>
              </a:rPr>
              <a:t>Stap 2: kan bij ongewenste e-mails belanden. Check dit dus zeker. </a:t>
            </a:r>
            <a:endParaRPr lang="nl-BE" dirty="0"/>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2</a:t>
            </a:fld>
            <a:endParaRPr lang="nl-BE"/>
          </a:p>
        </p:txBody>
      </p:sp>
    </p:spTree>
    <p:extLst>
      <p:ext uri="{BB962C8B-B14F-4D97-AF65-F5344CB8AC3E}">
        <p14:creationId xmlns:p14="http://schemas.microsoft.com/office/powerpoint/2010/main" val="2632091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buFont typeface="Arial" panose="020B0604020202020204" pitchFamily="34" charset="0"/>
              <a:buChar char="•"/>
            </a:pPr>
            <a:r>
              <a:rPr lang="nl-BE" sz="1800" b="0" i="0" u="none" strike="noStrike" dirty="0">
                <a:solidFill>
                  <a:srgbClr val="000000"/>
                </a:solidFill>
                <a:effectLst/>
                <a:latin typeface="Aptos" panose="020B0004020202020204" pitchFamily="34" charset="0"/>
              </a:rPr>
              <a:t>Persoonlijke gegevens: dit zijn de gegevens van de persoon die ingelogd is. </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BE" sz="1800" b="0" i="0" u="none" strike="noStrike" dirty="0">
                <a:solidFill>
                  <a:srgbClr val="000000"/>
                </a:solidFill>
                <a:effectLst/>
                <a:latin typeface="Aptos" panose="020B0004020202020204" pitchFamily="34" charset="0"/>
              </a:rPr>
              <a:t>Lidmaatschappen: hier vind je alle lidmaatschappen die aan jouw profiel gekoppeld zijn. Dit kunnen jouw lidmaatschappen zijn in één of meerdere afdelingen/gewesten.</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BE" sz="1800" b="0" i="0" u="none" strike="noStrike" dirty="0">
                <a:solidFill>
                  <a:srgbClr val="000000"/>
                </a:solidFill>
                <a:effectLst/>
                <a:latin typeface="Aptos" panose="020B0004020202020204" pitchFamily="34" charset="0"/>
              </a:rPr>
              <a:t>Mijn afdelingen/gewesten: hier vind je info van de afdelingen/gewesten waar jij lid bij bent.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BE" sz="1800" b="0" i="0" u="none" strike="noStrike" dirty="0">
                <a:solidFill>
                  <a:srgbClr val="000000"/>
                </a:solidFill>
                <a:effectLst/>
                <a:latin typeface="Aptos" panose="020B0004020202020204" pitchFamily="34" charset="0"/>
              </a:rPr>
              <a:t>Alle activiteiten van mijn afdelingen/gewesten: dit is de activiteitenlijst van de GEPUBLICEERDE activiteiten van alle afdelingen waar jij lid bij bent. Open een activiteit als je meer info wil of wil inschrijven (indien de afdeling dit ingesteld heeft).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BE" sz="1800" b="0" i="0" u="none" strike="noStrike" dirty="0">
                <a:solidFill>
                  <a:srgbClr val="000000"/>
                </a:solidFill>
                <a:effectLst/>
                <a:latin typeface="Aptos" panose="020B0004020202020204" pitchFamily="34" charset="0"/>
              </a:rPr>
              <a:t>Alle inschrijvingen: hier vind je een overzicht van alle lokale inschrijvingen waar jij als lid zijn voor ingeschreven.</a:t>
            </a:r>
          </a:p>
          <a:p>
            <a:pPr algn="l" rtl="0" fontAlgn="base">
              <a:buFont typeface="Arial" panose="020B0604020202020204" pitchFamily="34" charset="0"/>
              <a:buChar char="•"/>
            </a:pPr>
            <a:r>
              <a:rPr lang="nl-BE" sz="1800" b="0" i="0" u="none" strike="noStrike" dirty="0">
                <a:solidFill>
                  <a:srgbClr val="000000"/>
                </a:solidFill>
                <a:effectLst/>
                <a:latin typeface="Aptos" panose="020B0004020202020204" pitchFamily="34" charset="0"/>
              </a:rPr>
              <a:t>Nationale Groene Kringkalender: de kalender met </a:t>
            </a:r>
            <a:r>
              <a:rPr lang="nl-BE" sz="1800" b="0" i="0" u="none" strike="noStrike">
                <a:solidFill>
                  <a:srgbClr val="000000"/>
                </a:solidFill>
                <a:effectLst/>
                <a:latin typeface="Aptos" panose="020B0004020202020204" pitchFamily="34" charset="0"/>
              </a:rPr>
              <a:t>nationale activiteiten.</a:t>
            </a:r>
            <a:endParaRPr lang="en-US" sz="1800" b="0" i="0" dirty="0">
              <a:solidFill>
                <a:srgbClr val="444444"/>
              </a:solidFill>
              <a:effectLst/>
              <a:latin typeface="Arial" panose="020B060402020202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61</a:t>
            </a:fld>
            <a:endParaRPr lang="nl-BE"/>
          </a:p>
        </p:txBody>
      </p:sp>
    </p:spTree>
    <p:extLst>
      <p:ext uri="{BB962C8B-B14F-4D97-AF65-F5344CB8AC3E}">
        <p14:creationId xmlns:p14="http://schemas.microsoft.com/office/powerpoint/2010/main" val="347216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BE" b="0" i="0" u="none" strike="noStrike" dirty="0">
                <a:solidFill>
                  <a:srgbClr val="000000"/>
                </a:solidFill>
                <a:effectLst/>
                <a:latin typeface="Aptos" panose="020B0004020202020204" pitchFamily="34" charset="0"/>
              </a:rPr>
              <a:t>Steunfonds voor lidgeld: lid krijgt 80% van het lidgeld terugbetaald (40% door de afdeling, 40% door het steunfonds)</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BE" b="0" i="0" dirty="0">
                <a:solidFill>
                  <a:srgbClr val="444444"/>
                </a:solidFill>
                <a:effectLst/>
                <a:latin typeface="Aptos" panose="020B0004020202020204" pitchFamily="34" charset="0"/>
              </a:rPr>
              <a:t>​</a:t>
            </a:r>
            <a:endParaRPr lang="nl-BE" b="0" i="0" dirty="0">
              <a:solidFill>
                <a:srgbClr val="444444"/>
              </a:solidFill>
              <a:effectLst/>
              <a:latin typeface="Calibri" panose="020F050202020403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72</a:t>
            </a:fld>
            <a:endParaRPr lang="nl-BE"/>
          </a:p>
        </p:txBody>
      </p:sp>
    </p:spTree>
    <p:extLst>
      <p:ext uri="{BB962C8B-B14F-4D97-AF65-F5344CB8AC3E}">
        <p14:creationId xmlns:p14="http://schemas.microsoft.com/office/powerpoint/2010/main" val="228625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u="none" strike="noStrike" dirty="0">
                <a:solidFill>
                  <a:srgbClr val="000000"/>
                </a:solidFill>
                <a:effectLst/>
                <a:latin typeface="Aptos" panose="020B0004020202020204" pitchFamily="34" charset="0"/>
              </a:rPr>
              <a:t>Toon hoe de website is opgebouwd (alles wat we hebben toegelicht is hier terug na te lezen)</a:t>
            </a:r>
            <a:endParaRPr lang="nl-BE" dirty="0"/>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76</a:t>
            </a:fld>
            <a:endParaRPr lang="nl-BE"/>
          </a:p>
        </p:txBody>
      </p:sp>
    </p:spTree>
    <p:extLst>
      <p:ext uri="{BB962C8B-B14F-4D97-AF65-F5344CB8AC3E}">
        <p14:creationId xmlns:p14="http://schemas.microsoft.com/office/powerpoint/2010/main" val="2180010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BE" b="0" i="0" u="none" strike="noStrike" dirty="0">
                <a:solidFill>
                  <a:srgbClr val="000000"/>
                </a:solidFill>
                <a:effectLst/>
                <a:latin typeface="Aptos" panose="020B0004020202020204" pitchFamily="34" charset="0"/>
              </a:rPr>
              <a:t>Enkel wanneer iemand is ingeschreven in Click, is die verzekerd.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BE" b="0" i="0" dirty="0">
                <a:solidFill>
                  <a:srgbClr val="444444"/>
                </a:solidFill>
                <a:effectLst/>
                <a:latin typeface="Aptos" panose="020B0004020202020204" pitchFamily="34" charset="0"/>
              </a:rPr>
              <a:t>​</a:t>
            </a:r>
            <a:endParaRPr lang="nl-BE" b="0" i="0" dirty="0">
              <a:solidFill>
                <a:srgbClr val="444444"/>
              </a:solidFill>
              <a:effectLst/>
              <a:latin typeface="Calibri" panose="020F0502020204030204" pitchFamily="34" charset="0"/>
            </a:endParaRPr>
          </a:p>
          <a:p>
            <a:pPr algn="l" rtl="0" fontAlgn="base"/>
            <a:r>
              <a:rPr lang="nl-BE" b="0" i="0" u="none" strike="noStrike" dirty="0">
                <a:solidFill>
                  <a:srgbClr val="000000"/>
                </a:solidFill>
                <a:effectLst/>
                <a:latin typeface="Aptos" panose="020B0004020202020204" pitchFamily="34" charset="0"/>
              </a:rPr>
              <a:t>TIP: probeer dit in de week voor de deadline af te werken, het systeem werkt anders trager omdat er heel veel Groene </a:t>
            </a:r>
            <a:r>
              <a:rPr lang="nl-BE" b="0" i="0" u="none" strike="noStrike" dirty="0" err="1">
                <a:solidFill>
                  <a:srgbClr val="000000"/>
                </a:solidFill>
                <a:effectLst/>
                <a:latin typeface="Aptos" panose="020B0004020202020204" pitchFamily="34" charset="0"/>
              </a:rPr>
              <a:t>Kringers</a:t>
            </a:r>
            <a:r>
              <a:rPr lang="nl-BE" b="0" i="0" u="none" strike="noStrike" dirty="0">
                <a:solidFill>
                  <a:srgbClr val="000000"/>
                </a:solidFill>
                <a:effectLst/>
                <a:latin typeface="Aptos" panose="020B0004020202020204" pitchFamily="34" charset="0"/>
              </a:rPr>
              <a:t> tegelijk op zitten.</a:t>
            </a:r>
            <a:endParaRPr lang="en-US" b="0" i="0" dirty="0">
              <a:solidFill>
                <a:srgbClr val="444444"/>
              </a:solidFill>
              <a:effectLst/>
              <a:latin typeface="Calibri" panose="020F050202020403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9</a:t>
            </a:fld>
            <a:endParaRPr lang="nl-BE"/>
          </a:p>
        </p:txBody>
      </p:sp>
    </p:spTree>
    <p:extLst>
      <p:ext uri="{BB962C8B-B14F-4D97-AF65-F5344CB8AC3E}">
        <p14:creationId xmlns:p14="http://schemas.microsoft.com/office/powerpoint/2010/main" val="274354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BE" b="0" i="0" u="none" strike="noStrike" dirty="0">
                <a:solidFill>
                  <a:srgbClr val="000000"/>
                </a:solidFill>
                <a:effectLst/>
                <a:latin typeface="Aptos" panose="020B0004020202020204" pitchFamily="34" charset="0"/>
              </a:rPr>
              <a:t>Elk lid start het nieuwe werkjaar als een onbeslist lid.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BE" b="0" i="0" u="none" strike="noStrike" dirty="0">
                <a:solidFill>
                  <a:srgbClr val="000000"/>
                </a:solidFill>
                <a:effectLst/>
                <a:latin typeface="Aptos" panose="020B0004020202020204" pitchFamily="34" charset="0"/>
              </a:rPr>
              <a:t>Jullie geven aan of dit lid opnieuw aansluit of stopt met KLJ (bij ‘Leden &gt; Ledenadministratie’).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NL" b="0" i="0" u="none" strike="noStrike" dirty="0">
                <a:solidFill>
                  <a:srgbClr val="7A8F99"/>
                </a:solidFill>
                <a:effectLst/>
                <a:latin typeface="nimbus-sans"/>
              </a:rPr>
              <a:t>Kies de actie 'Lidmaatschap bevestigen' als het lid aangesloten blijft of kies 'Lidmaatschap schrappen' als het lid stopt.</a:t>
            </a:r>
            <a:r>
              <a:rPr lang="en-US" b="0" i="0" dirty="0">
                <a:solidFill>
                  <a:srgbClr val="444444"/>
                </a:solidFill>
                <a:effectLst/>
                <a:latin typeface="nimbus-sans"/>
              </a:rPr>
              <a:t>​</a:t>
            </a:r>
            <a:endParaRPr lang="en-US" b="0" i="0" dirty="0">
              <a:solidFill>
                <a:srgbClr val="444444"/>
              </a:solidFill>
              <a:effectLst/>
              <a:latin typeface="Calibri" panose="020F0502020204030204" pitchFamily="34" charset="0"/>
            </a:endParaRPr>
          </a:p>
          <a:p>
            <a:pPr algn="l" rtl="0" fontAlgn="base"/>
            <a:r>
              <a:rPr lang="nl-BE" b="0" i="0" dirty="0">
                <a:solidFill>
                  <a:srgbClr val="444444"/>
                </a:solidFill>
                <a:effectLst/>
                <a:latin typeface="Aptos" panose="020B0004020202020204" pitchFamily="34" charset="0"/>
              </a:rPr>
              <a:t>​</a:t>
            </a:r>
            <a:endParaRPr lang="nl-BE" b="0" i="0" dirty="0">
              <a:solidFill>
                <a:srgbClr val="444444"/>
              </a:solidFill>
              <a:effectLst/>
              <a:latin typeface="Calibri" panose="020F0502020204030204" pitchFamily="34" charset="0"/>
            </a:endParaRPr>
          </a:p>
          <a:p>
            <a:pPr algn="l" rtl="0" fontAlgn="base"/>
            <a:r>
              <a:rPr lang="nl-BE" b="0" i="0" u="none" strike="noStrike" dirty="0">
                <a:solidFill>
                  <a:srgbClr val="000000"/>
                </a:solidFill>
                <a:effectLst/>
                <a:latin typeface="Aptos" panose="020B0004020202020204" pitchFamily="34" charset="0"/>
              </a:rPr>
              <a:t>Wanneer jullie de leden aansluiten, stuur je deze door naar Nationaal en krijgt dit lid een geel icoon. Dit lid is dus volledig in orde voor de verzekeringen. KLJ Nationaal controleert alles en nadien staat het op groen.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10</a:t>
            </a:fld>
            <a:endParaRPr lang="nl-BE"/>
          </a:p>
        </p:txBody>
      </p:sp>
    </p:spTree>
    <p:extLst>
      <p:ext uri="{BB962C8B-B14F-4D97-AF65-F5344CB8AC3E}">
        <p14:creationId xmlns:p14="http://schemas.microsoft.com/office/powerpoint/2010/main" val="210356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u="none" strike="noStrike" dirty="0">
                <a:solidFill>
                  <a:srgbClr val="000000"/>
                </a:solidFill>
                <a:effectLst/>
                <a:latin typeface="Aptos" panose="020B0004020202020204" pitchFamily="34" charset="0"/>
              </a:rPr>
              <a:t>Een nieuw lid opslaan  automatisch doorgestuurd naar KLJ Nationaal (geel icoontje) </a:t>
            </a:r>
            <a:endParaRPr lang="nl-BE" dirty="0"/>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14</a:t>
            </a:fld>
            <a:endParaRPr lang="nl-BE"/>
          </a:p>
        </p:txBody>
      </p:sp>
    </p:spTree>
    <p:extLst>
      <p:ext uri="{BB962C8B-B14F-4D97-AF65-F5344CB8AC3E}">
        <p14:creationId xmlns:p14="http://schemas.microsoft.com/office/powerpoint/2010/main" val="2607558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lidkaarten vind je terug bij de </a:t>
            </a:r>
            <a:r>
              <a:rPr lang="nl-BE"/>
              <a:t>officiële ledenlijsten.</a:t>
            </a:r>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20</a:t>
            </a:fld>
            <a:endParaRPr lang="nl-BE"/>
          </a:p>
        </p:txBody>
      </p:sp>
    </p:spTree>
    <p:extLst>
      <p:ext uri="{BB962C8B-B14F-4D97-AF65-F5344CB8AC3E}">
        <p14:creationId xmlns:p14="http://schemas.microsoft.com/office/powerpoint/2010/main" val="3975032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Communicatie: zo ontvangen ze de nieuwsbrieven, uitnodiging van de nationale raad,…</a:t>
            </a:r>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22</a:t>
            </a:fld>
            <a:endParaRPr lang="nl-BE"/>
          </a:p>
        </p:txBody>
      </p:sp>
    </p:spTree>
    <p:extLst>
      <p:ext uri="{BB962C8B-B14F-4D97-AF65-F5344CB8AC3E}">
        <p14:creationId xmlns:p14="http://schemas.microsoft.com/office/powerpoint/2010/main" val="397015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BE" b="0" i="0" u="none" strike="noStrike" dirty="0">
                <a:solidFill>
                  <a:srgbClr val="000000"/>
                </a:solidFill>
                <a:effectLst/>
                <a:latin typeface="Aptos" panose="020B0004020202020204" pitchFamily="34" charset="0"/>
              </a:rPr>
              <a:t>Wijzigingen 1, 2 en 3 doe je vanuit je </a:t>
            </a:r>
            <a:r>
              <a:rPr lang="nl-BE" b="0" i="0" u="none" strike="noStrike" dirty="0" err="1">
                <a:solidFill>
                  <a:srgbClr val="000000"/>
                </a:solidFill>
                <a:effectLst/>
                <a:latin typeface="Aptos" panose="020B0004020202020204" pitchFamily="34" charset="0"/>
              </a:rPr>
              <a:t>bestuurslijst</a:t>
            </a:r>
            <a:r>
              <a:rPr lang="nl-BE" b="0" i="0" u="none" strike="noStrike" dirty="0">
                <a:solidFill>
                  <a:srgbClr val="000000"/>
                </a:solidFill>
                <a:effectLst/>
                <a:latin typeface="Aptos" panose="020B0004020202020204" pitchFamily="34" charset="0"/>
              </a:rPr>
              <a:t> door op het pijltje voor een bestuurslid te klikken.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BE" b="0" i="0" dirty="0">
                <a:solidFill>
                  <a:srgbClr val="444444"/>
                </a:solidFill>
                <a:effectLst/>
                <a:latin typeface="Aptos" panose="020B0004020202020204" pitchFamily="34" charset="0"/>
              </a:rPr>
              <a:t>​</a:t>
            </a:r>
            <a:endParaRPr lang="nl-BE" b="0" i="0" dirty="0">
              <a:solidFill>
                <a:srgbClr val="444444"/>
              </a:solidFill>
              <a:effectLst/>
              <a:latin typeface="Calibri" panose="020F0502020204030204" pitchFamily="34" charset="0"/>
            </a:endParaRPr>
          </a:p>
          <a:p>
            <a:pPr algn="l" rtl="0" fontAlgn="base"/>
            <a:r>
              <a:rPr lang="nl-BE" b="0" i="0" u="none" strike="noStrike" dirty="0">
                <a:solidFill>
                  <a:srgbClr val="000000"/>
                </a:solidFill>
                <a:effectLst/>
                <a:latin typeface="Aptos" panose="020B0004020202020204" pitchFamily="34" charset="0"/>
              </a:rPr>
              <a:t>Stap 4: In je ledenlijst open je het lid en ga je onderaan op het formulier naar de bestuursfunctie.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BE" b="0" i="0" u="none" strike="noStrike" dirty="0">
                <a:solidFill>
                  <a:srgbClr val="000000"/>
                </a:solidFill>
                <a:effectLst/>
                <a:latin typeface="Aptos" panose="020B0004020202020204" pitchFamily="34" charset="0"/>
              </a:rPr>
              <a:t>Door een functie toe te voegen is deze persoon nadien terug te vinden in de </a:t>
            </a:r>
            <a:r>
              <a:rPr lang="nl-BE" b="0" i="0" u="none" strike="noStrike" dirty="0" err="1">
                <a:solidFill>
                  <a:srgbClr val="000000"/>
                </a:solidFill>
                <a:effectLst/>
                <a:latin typeface="Aptos" panose="020B0004020202020204" pitchFamily="34" charset="0"/>
              </a:rPr>
              <a:t>bestuurslijst</a:t>
            </a:r>
            <a:r>
              <a:rPr lang="nl-BE" b="0" i="0" u="none" strike="noStrike" dirty="0">
                <a:solidFill>
                  <a:srgbClr val="000000"/>
                </a:solidFill>
                <a:effectLst/>
                <a:latin typeface="Aptos" panose="020B0004020202020204" pitchFamily="34" charset="0"/>
              </a:rPr>
              <a:t>.</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BE" b="0" i="0" dirty="0">
                <a:solidFill>
                  <a:srgbClr val="444444"/>
                </a:solidFill>
                <a:effectLst/>
                <a:latin typeface="Aptos" panose="020B0004020202020204" pitchFamily="34" charset="0"/>
              </a:rPr>
              <a:t>​</a:t>
            </a:r>
            <a:endParaRPr lang="nl-BE" b="0" i="0" dirty="0">
              <a:solidFill>
                <a:srgbClr val="444444"/>
              </a:solidFill>
              <a:effectLst/>
              <a:latin typeface="Calibri" panose="020F0502020204030204" pitchFamily="34" charset="0"/>
            </a:endParaRPr>
          </a:p>
          <a:p>
            <a:pPr algn="l" rtl="0" fontAlgn="base"/>
            <a:r>
              <a:rPr lang="nl-BE" b="0" i="0" u="none" strike="noStrike" dirty="0">
                <a:solidFill>
                  <a:srgbClr val="000000"/>
                </a:solidFill>
                <a:effectLst/>
                <a:latin typeface="Aptos" panose="020B0004020202020204" pitchFamily="34" charset="0"/>
              </a:rPr>
              <a:t>Controle e-mailadres: want mail Click met registratiegegevens vertrekt meteen na de bevestiging</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BE" b="0" i="0" dirty="0">
                <a:solidFill>
                  <a:srgbClr val="444444"/>
                </a:solidFill>
                <a:effectLst/>
                <a:latin typeface="Aptos" panose="020B0004020202020204" pitchFamily="34" charset="0"/>
              </a:rPr>
              <a:t>​</a:t>
            </a:r>
            <a:endParaRPr lang="nl-BE" b="0" i="0" dirty="0">
              <a:solidFill>
                <a:srgbClr val="444444"/>
              </a:solidFill>
              <a:effectLst/>
              <a:latin typeface="Calibri" panose="020F0502020204030204" pitchFamily="34" charset="0"/>
            </a:endParaRPr>
          </a:p>
          <a:p>
            <a:pPr algn="l" rtl="0" fontAlgn="base"/>
            <a:r>
              <a:rPr lang="nl-BE" b="0" i="0" u="none" strike="noStrike" dirty="0">
                <a:solidFill>
                  <a:srgbClr val="000000"/>
                </a:solidFill>
                <a:effectLst/>
                <a:latin typeface="Aptos" panose="020B0004020202020204" pitchFamily="34" charset="0"/>
              </a:rPr>
              <a:t>Bevestig de lijst: dit wordt gemakkelijk vergeten</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BE" b="0" i="0" dirty="0">
                <a:solidFill>
                  <a:srgbClr val="444444"/>
                </a:solidFill>
                <a:effectLst/>
                <a:latin typeface="Aptos" panose="020B0004020202020204" pitchFamily="34" charset="0"/>
              </a:rPr>
              <a:t>​</a:t>
            </a:r>
            <a:endParaRPr lang="nl-BE" b="0" i="0" dirty="0">
              <a:solidFill>
                <a:srgbClr val="444444"/>
              </a:solidFill>
              <a:effectLst/>
              <a:latin typeface="Calibri" panose="020F0502020204030204" pitchFamily="34" charset="0"/>
            </a:endParaRPr>
          </a:p>
          <a:p>
            <a:pPr algn="l" rtl="0" fontAlgn="base"/>
            <a:r>
              <a:rPr lang="nl-BE" b="0" i="0" u="none" strike="noStrike" dirty="0">
                <a:solidFill>
                  <a:srgbClr val="000000"/>
                </a:solidFill>
                <a:effectLst/>
                <a:latin typeface="Aptos" panose="020B0004020202020204" pitchFamily="34" charset="0"/>
              </a:rPr>
              <a:t>De enige verplichte functie is de secretaris.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BE" b="0" i="0" u="none" strike="noStrike" dirty="0">
                <a:solidFill>
                  <a:srgbClr val="000000"/>
                </a:solidFill>
                <a:effectLst/>
                <a:latin typeface="Aptos" panose="020B0004020202020204" pitchFamily="34" charset="0"/>
              </a:rPr>
              <a:t>Daarvan kan je er maximum 1 aanduiden en moet je er ook minimum 1 aanduiden.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BE" b="0" i="0" u="none" strike="noStrike" dirty="0">
                <a:solidFill>
                  <a:srgbClr val="000000"/>
                </a:solidFill>
                <a:effectLst/>
                <a:latin typeface="Aptos" panose="020B0004020202020204" pitchFamily="34" charset="0"/>
              </a:rPr>
              <a:t>Je kan een secretaris zijn functie ook niet afnemen. Wanneer je een nieuwe secretaris toewijst, zal je automatisch de functie van de oude stopzetten.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23</a:t>
            </a:fld>
            <a:endParaRPr lang="nl-BE"/>
          </a:p>
        </p:txBody>
      </p:sp>
    </p:spTree>
    <p:extLst>
      <p:ext uri="{BB962C8B-B14F-4D97-AF65-F5344CB8AC3E}">
        <p14:creationId xmlns:p14="http://schemas.microsoft.com/office/powerpoint/2010/main" val="421899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BE" b="0" i="0" u="none" strike="noStrike" dirty="0">
                <a:solidFill>
                  <a:srgbClr val="000000"/>
                </a:solidFill>
                <a:effectLst/>
                <a:latin typeface="Aptos" panose="020B0004020202020204" pitchFamily="34" charset="0"/>
              </a:rPr>
              <a:t>Lokale activiteiten: zo hebben leden een handig overzicht + je kan via deze weg leden laten inschrijven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nl-BE" b="0" i="0" dirty="0">
                <a:solidFill>
                  <a:srgbClr val="444444"/>
                </a:solidFill>
                <a:effectLst/>
                <a:latin typeface="Aptos" panose="020B0004020202020204" pitchFamily="34" charset="0"/>
              </a:rPr>
              <a:t>​</a:t>
            </a:r>
            <a:endParaRPr lang="nl-BE" b="0" i="0" dirty="0">
              <a:solidFill>
                <a:srgbClr val="444444"/>
              </a:solidFill>
              <a:effectLst/>
              <a:latin typeface="Calibri" panose="020F0502020204030204" pitchFamily="34" charset="0"/>
            </a:endParaRPr>
          </a:p>
          <a:p>
            <a:pPr algn="l" rtl="0" fontAlgn="base"/>
            <a:r>
              <a:rPr lang="nl-BE" b="0" i="0" u="none" strike="noStrike" dirty="0">
                <a:solidFill>
                  <a:srgbClr val="000000"/>
                </a:solidFill>
                <a:effectLst/>
                <a:latin typeface="Aptos" panose="020B0004020202020204" pitchFamily="34" charset="0"/>
              </a:rPr>
              <a:t>Lokale evenementen: ze verschijnen op onze website, wat zorgt voor gratis reclame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46</a:t>
            </a:fld>
            <a:endParaRPr lang="nl-BE"/>
          </a:p>
        </p:txBody>
      </p:sp>
    </p:spTree>
    <p:extLst>
      <p:ext uri="{BB962C8B-B14F-4D97-AF65-F5344CB8AC3E}">
        <p14:creationId xmlns:p14="http://schemas.microsoft.com/office/powerpoint/2010/main" val="509757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b="0" i="0" u="none" strike="noStrike" dirty="0">
                <a:solidFill>
                  <a:srgbClr val="000000"/>
                </a:solidFill>
                <a:effectLst/>
                <a:latin typeface="Aptos" panose="020B0004020202020204" pitchFamily="34" charset="0"/>
              </a:rPr>
              <a:t>Als bestuurslid kan je ook de registratiemail voor leden opnieuw laten verzenden</a:t>
            </a:r>
            <a:endParaRPr lang="nl-BE" dirty="0"/>
          </a:p>
        </p:txBody>
      </p:sp>
      <p:sp>
        <p:nvSpPr>
          <p:cNvPr id="4" name="Tijdelijke aanduiding voor dianummer 3"/>
          <p:cNvSpPr>
            <a:spLocks noGrp="1"/>
          </p:cNvSpPr>
          <p:nvPr>
            <p:ph type="sldNum" sz="quarter" idx="5"/>
          </p:nvPr>
        </p:nvSpPr>
        <p:spPr/>
        <p:txBody>
          <a:bodyPr/>
          <a:lstStyle/>
          <a:p>
            <a:fld id="{C0CAE277-1081-4FB9-9947-23917E8A4E77}" type="slidenum">
              <a:rPr lang="nl-BE" smtClean="0"/>
              <a:t>60</a:t>
            </a:fld>
            <a:endParaRPr lang="nl-BE"/>
          </a:p>
        </p:txBody>
      </p:sp>
    </p:spTree>
    <p:extLst>
      <p:ext uri="{BB962C8B-B14F-4D97-AF65-F5344CB8AC3E}">
        <p14:creationId xmlns:p14="http://schemas.microsoft.com/office/powerpoint/2010/main" val="621040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A659FE56-FBA2-4478-8367-5AE988E07800}"/>
              </a:ext>
            </a:extLst>
          </p:cNvPr>
          <p:cNvSpPr>
            <a:spLocks noGrp="1"/>
          </p:cNvSpPr>
          <p:nvPr>
            <p:ph type="ctrTitle"/>
          </p:nvPr>
        </p:nvSpPr>
        <p:spPr>
          <a:xfrm>
            <a:off x="793630" y="4080295"/>
            <a:ext cx="7556739" cy="1600200"/>
          </a:xfrm>
        </p:spPr>
        <p:txBody>
          <a:bodyPr anchor="b">
            <a:noAutofit/>
          </a:bodyPr>
          <a:lstStyle>
            <a:lvl1pPr marL="0" algn="ctr" defTabSz="457200" rtl="0" eaLnBrk="1" fontAlgn="auto" latinLnBrk="0" hangingPunct="1">
              <a:spcBef>
                <a:spcPts val="0"/>
              </a:spcBef>
              <a:spcAft>
                <a:spcPts val="0"/>
              </a:spcAft>
              <a:defRPr lang="nl-BE" sz="6000" b="1" kern="1200" cap="all" dirty="0">
                <a:solidFill>
                  <a:schemeClr val="bg1"/>
                </a:solidFill>
                <a:latin typeface="Calibri"/>
                <a:ea typeface="+mn-ea"/>
                <a:cs typeface="Calibri"/>
              </a:defRPr>
            </a:lvl1pPr>
          </a:lstStyle>
          <a:p>
            <a:r>
              <a:rPr lang="nl-NL"/>
              <a:t>Klik om stijl te bewerken</a:t>
            </a:r>
            <a:endParaRPr lang="nl-BE" dirty="0"/>
          </a:p>
        </p:txBody>
      </p:sp>
    </p:spTree>
    <p:extLst>
      <p:ext uri="{BB962C8B-B14F-4D97-AF65-F5344CB8AC3E}">
        <p14:creationId xmlns:p14="http://schemas.microsoft.com/office/powerpoint/2010/main" val="973374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987091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ussentitel Beweg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91A0BF43-E79A-4FFD-BE87-24170D765DD7}"/>
              </a:ext>
            </a:extLst>
          </p:cNvPr>
          <p:cNvSpPr>
            <a:spLocks noGrp="1"/>
          </p:cNvSpPr>
          <p:nvPr>
            <p:ph type="ctrTitle"/>
          </p:nvPr>
        </p:nvSpPr>
        <p:spPr>
          <a:xfrm>
            <a:off x="228600" y="5105398"/>
            <a:ext cx="6008298" cy="1600201"/>
          </a:xfrm>
        </p:spPr>
        <p:txBody>
          <a:bodyPr anchor="ctr">
            <a:normAutofit/>
          </a:bodyPr>
          <a:lstStyle>
            <a:lvl1pPr marL="0" algn="l" defTabSz="457200" rtl="0" eaLnBrk="1" fontAlgn="auto" latinLnBrk="0" hangingPunct="1">
              <a:spcBef>
                <a:spcPts val="0"/>
              </a:spcBef>
              <a:spcAft>
                <a:spcPts val="0"/>
              </a:spcAft>
              <a:defRPr lang="nl-BE" sz="3200" b="1" kern="1200" cap="all" dirty="0">
                <a:solidFill>
                  <a:schemeClr val="bg1"/>
                </a:solidFill>
                <a:latin typeface="Calibri"/>
                <a:ea typeface="+mn-ea"/>
                <a:cs typeface="Calibri"/>
              </a:defRPr>
            </a:lvl1pPr>
          </a:lstStyle>
          <a:p>
            <a:r>
              <a:rPr lang="nl-NL"/>
              <a:t>Klik om stijl te bewerken</a:t>
            </a:r>
            <a:endParaRPr lang="nl-BE" dirty="0"/>
          </a:p>
        </p:txBody>
      </p:sp>
    </p:spTree>
    <p:extLst>
      <p:ext uri="{BB962C8B-B14F-4D97-AF65-F5344CB8AC3E}">
        <p14:creationId xmlns:p14="http://schemas.microsoft.com/office/powerpoint/2010/main" val="2144073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ssentitel Oplei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3DFFE3C-97FA-4CD3-A4B0-30EA29298188}"/>
              </a:ext>
            </a:extLst>
          </p:cNvPr>
          <p:cNvSpPr>
            <a:spLocks noGrp="1"/>
          </p:cNvSpPr>
          <p:nvPr>
            <p:ph type="ctrTitle"/>
          </p:nvPr>
        </p:nvSpPr>
        <p:spPr>
          <a:xfrm>
            <a:off x="228600" y="5105398"/>
            <a:ext cx="6008298" cy="1600201"/>
          </a:xfrm>
        </p:spPr>
        <p:txBody>
          <a:bodyPr anchor="ctr">
            <a:normAutofit/>
          </a:bodyPr>
          <a:lstStyle>
            <a:lvl1pPr marL="0" algn="l" defTabSz="457200" rtl="0" eaLnBrk="1" fontAlgn="auto" latinLnBrk="0" hangingPunct="1">
              <a:spcBef>
                <a:spcPts val="0"/>
              </a:spcBef>
              <a:spcAft>
                <a:spcPts val="0"/>
              </a:spcAft>
              <a:defRPr lang="nl-BE" sz="3200" b="1" kern="1200" cap="all" dirty="0">
                <a:solidFill>
                  <a:schemeClr val="bg1"/>
                </a:solidFill>
                <a:latin typeface="Calibri"/>
                <a:ea typeface="+mn-ea"/>
                <a:cs typeface="Calibri"/>
              </a:defRPr>
            </a:lvl1pPr>
          </a:lstStyle>
          <a:p>
            <a:r>
              <a:rPr lang="nl-NL"/>
              <a:t>Klik om stijl te bewerken</a:t>
            </a:r>
            <a:endParaRPr lang="nl-BE" dirty="0"/>
          </a:p>
        </p:txBody>
      </p:sp>
    </p:spTree>
    <p:extLst>
      <p:ext uri="{BB962C8B-B14F-4D97-AF65-F5344CB8AC3E}">
        <p14:creationId xmlns:p14="http://schemas.microsoft.com/office/powerpoint/2010/main" val="230123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titel Belang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D501E06-2F6A-4231-A34E-778A99D88139}"/>
              </a:ext>
            </a:extLst>
          </p:cNvPr>
          <p:cNvSpPr>
            <a:spLocks noGrp="1"/>
          </p:cNvSpPr>
          <p:nvPr>
            <p:ph type="ctrTitle"/>
          </p:nvPr>
        </p:nvSpPr>
        <p:spPr>
          <a:xfrm>
            <a:off x="228600" y="5105398"/>
            <a:ext cx="6008298" cy="1600201"/>
          </a:xfrm>
        </p:spPr>
        <p:txBody>
          <a:bodyPr anchor="ctr">
            <a:normAutofit/>
          </a:bodyPr>
          <a:lstStyle>
            <a:lvl1pPr marL="0" algn="l" defTabSz="457200" rtl="0" eaLnBrk="1" fontAlgn="auto" latinLnBrk="0" hangingPunct="1">
              <a:spcBef>
                <a:spcPts val="0"/>
              </a:spcBef>
              <a:spcAft>
                <a:spcPts val="0"/>
              </a:spcAft>
              <a:defRPr lang="nl-BE" sz="3200" b="1" kern="1200" cap="all" dirty="0">
                <a:solidFill>
                  <a:schemeClr val="bg1"/>
                </a:solidFill>
                <a:latin typeface="Calibri"/>
                <a:ea typeface="+mn-ea"/>
                <a:cs typeface="Calibri"/>
              </a:defRPr>
            </a:lvl1pPr>
          </a:lstStyle>
          <a:p>
            <a:r>
              <a:rPr lang="nl-NL"/>
              <a:t>Klik om stijl te bewerken</a:t>
            </a:r>
            <a:endParaRPr lang="nl-BE" dirty="0"/>
          </a:p>
        </p:txBody>
      </p:sp>
    </p:spTree>
    <p:extLst>
      <p:ext uri="{BB962C8B-B14F-4D97-AF65-F5344CB8AC3E}">
        <p14:creationId xmlns:p14="http://schemas.microsoft.com/office/powerpoint/2010/main" val="109506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251760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751161"/>
            <a:ext cx="3868340" cy="7539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751161"/>
            <a:ext cx="3887391" cy="7539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tle 1">
            <a:extLst>
              <a:ext uri="{FF2B5EF4-FFF2-40B4-BE49-F238E27FC236}">
                <a16:creationId xmlns:a16="http://schemas.microsoft.com/office/drawing/2014/main" id="{6F2C89F3-CB71-4236-9105-2B17F9502610}"/>
              </a:ext>
            </a:extLst>
          </p:cNvPr>
          <p:cNvSpPr>
            <a:spLocks noGrp="1"/>
          </p:cNvSpPr>
          <p:nvPr>
            <p:ph type="title"/>
          </p:nvPr>
        </p:nvSpPr>
        <p:spPr>
          <a:xfrm>
            <a:off x="2794958" y="681037"/>
            <a:ext cx="5720392" cy="1009652"/>
          </a:xfrm>
        </p:spPr>
        <p:txBody>
          <a:bodyPr/>
          <a:lstStyle/>
          <a:p>
            <a:r>
              <a:rPr lang="nl-NL"/>
              <a:t>Klik om stijl te bewerken</a:t>
            </a:r>
            <a:endParaRPr lang="en-US" dirty="0"/>
          </a:p>
        </p:txBody>
      </p:sp>
    </p:spTree>
    <p:extLst>
      <p:ext uri="{BB962C8B-B14F-4D97-AF65-F5344CB8AC3E}">
        <p14:creationId xmlns:p14="http://schemas.microsoft.com/office/powerpoint/2010/main" val="3815223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4017021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94958" y="681037"/>
            <a:ext cx="5720392" cy="1009652"/>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marL="342900" lvl="0" indent="-342900" algn="l" defTabSz="457200" rtl="0" eaLnBrk="1" latinLnBrk="0" hangingPunct="0">
              <a:spcBef>
                <a:spcPts val="2400"/>
              </a:spcBef>
              <a:spcAft>
                <a:spcPts val="600"/>
              </a:spcAft>
              <a:buFont typeface="Arial" panose="020B0604020202020204" pitchFamily="34" charset="0"/>
              <a:buChar char="•"/>
            </a:pPr>
            <a:r>
              <a:rPr lang="nl-NL" dirty="0"/>
              <a:t>Klikken om de tekststijl van het model te bewerken</a:t>
            </a:r>
          </a:p>
          <a:p>
            <a:pPr marL="742950" lvl="1" indent="-285750" algn="l" defTabSz="457200" rtl="0" eaLnBrk="1" latinLnBrk="0" hangingPunct="0">
              <a:spcBef>
                <a:spcPts val="1200"/>
              </a:spcBef>
              <a:spcAft>
                <a:spcPts val="600"/>
              </a:spcAft>
              <a:buFont typeface="Arial" panose="020B0604020202020204" pitchFamily="34" charset="0"/>
              <a:buChar char="•"/>
            </a:pPr>
            <a:r>
              <a:rPr lang="nl-NL" dirty="0"/>
              <a:t>Tweede niveau</a:t>
            </a:r>
          </a:p>
          <a:p>
            <a:pPr marL="1143000" lvl="2" indent="-228600" algn="l" defTabSz="457200" rtl="0" eaLnBrk="1" latinLnBrk="0" hangingPunct="0">
              <a:spcBef>
                <a:spcPts val="1200"/>
              </a:spcBef>
              <a:spcAft>
                <a:spcPts val="600"/>
              </a:spcAft>
              <a:buFont typeface="Arial" panose="020B0604020202020204" pitchFamily="34" charset="0"/>
              <a:buChar char="•"/>
            </a:pPr>
            <a:r>
              <a:rPr lang="nl-NL" dirty="0"/>
              <a:t>Derde niveau</a:t>
            </a:r>
          </a:p>
        </p:txBody>
      </p:sp>
    </p:spTree>
    <p:extLst>
      <p:ext uri="{BB962C8B-B14F-4D97-AF65-F5344CB8AC3E}">
        <p14:creationId xmlns:p14="http://schemas.microsoft.com/office/powerpoint/2010/main" val="1479670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73" r:id="rId5"/>
    <p:sldLayoutId id="2147483664" r:id="rId6"/>
    <p:sldLayoutId id="2147483665" r:id="rId7"/>
    <p:sldLayoutId id="2147483666" r:id="rId8"/>
  </p:sldLayoutIdLst>
  <p:txStyles>
    <p:titleStyle>
      <a:lvl1pPr algn="l" defTabSz="457200" rtl="0" eaLnBrk="1" latinLnBrk="0" hangingPunct="1">
        <a:lnSpc>
          <a:spcPct val="90000"/>
        </a:lnSpc>
        <a:spcBef>
          <a:spcPct val="0"/>
        </a:spcBef>
        <a:buNone/>
        <a:defRPr lang="en-US" sz="3200" b="1" kern="1200" cap="none" dirty="0">
          <a:solidFill>
            <a:srgbClr val="A2BD30"/>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800" b="1" kern="1400" dirty="0" smtClean="0">
          <a:solidFill>
            <a:schemeClr val="tx1"/>
          </a:solidFill>
          <a:effectLst/>
          <a:latin typeface="Calibri" panose="020F0502020204030204" pitchFamily="34"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nl-NL" sz="2800" b="1" kern="1200" dirty="0" smtClean="0">
          <a:solidFill>
            <a:schemeClr val="tx1"/>
          </a:solidFill>
          <a:effectLst/>
          <a:latin typeface="Calibri" panose="020F0502020204030204" pitchFamily="34"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nl-NL" sz="2400" b="1" kern="1200" dirty="0" smtClean="0">
          <a:solidFill>
            <a:schemeClr val="tx1"/>
          </a:solidFill>
          <a:effectLst/>
          <a:latin typeface="Calibri" panose="020F0502020204030204" pitchFamily="34"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groenekring.be/beweging/clic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E1834-88CD-8FB7-5143-F6D22543CF40}"/>
              </a:ext>
            </a:extLst>
          </p:cNvPr>
          <p:cNvSpPr>
            <a:spLocks noGrp="1"/>
          </p:cNvSpPr>
          <p:nvPr>
            <p:ph type="ctrTitle"/>
          </p:nvPr>
        </p:nvSpPr>
        <p:spPr/>
        <p:txBody>
          <a:bodyPr/>
          <a:lstStyle/>
          <a:p>
            <a:r>
              <a:rPr lang="nl-BE" dirty="0"/>
              <a:t>Opleiding Click</a:t>
            </a:r>
          </a:p>
        </p:txBody>
      </p:sp>
    </p:spTree>
    <p:extLst>
      <p:ext uri="{BB962C8B-B14F-4D97-AF65-F5344CB8AC3E}">
        <p14:creationId xmlns:p14="http://schemas.microsoft.com/office/powerpoint/2010/main" val="4254419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7540D-9A42-DEC2-40AD-A00032F93334}"/>
              </a:ext>
            </a:extLst>
          </p:cNvPr>
          <p:cNvSpPr>
            <a:spLocks noGrp="1"/>
          </p:cNvSpPr>
          <p:nvPr>
            <p:ph type="title"/>
          </p:nvPr>
        </p:nvSpPr>
        <p:spPr/>
        <p:txBody>
          <a:bodyPr/>
          <a:lstStyle/>
          <a:p>
            <a:r>
              <a:rPr lang="nl-NL" dirty="0"/>
              <a:t>Ledenadministratie: Stap 1</a:t>
            </a:r>
            <a:endParaRPr lang="nl-BE" dirty="0"/>
          </a:p>
        </p:txBody>
      </p:sp>
      <p:sp>
        <p:nvSpPr>
          <p:cNvPr id="3" name="Tijdelijke aanduiding voor inhoud 2">
            <a:extLst>
              <a:ext uri="{FF2B5EF4-FFF2-40B4-BE49-F238E27FC236}">
                <a16:creationId xmlns:a16="http://schemas.microsoft.com/office/drawing/2014/main" id="{04162D5A-6E4E-67C1-472F-BBE8D628537B}"/>
              </a:ext>
            </a:extLst>
          </p:cNvPr>
          <p:cNvSpPr>
            <a:spLocks noGrp="1"/>
          </p:cNvSpPr>
          <p:nvPr>
            <p:ph idx="1"/>
          </p:nvPr>
        </p:nvSpPr>
        <p:spPr/>
        <p:txBody>
          <a:bodyPr/>
          <a:lstStyle/>
          <a:p>
            <a:r>
              <a:rPr lang="nl-NL" dirty="0"/>
              <a:t>Leden vorig Groene Kring jaar aansluiten of uitschrijven</a:t>
            </a:r>
          </a:p>
          <a:p>
            <a:endParaRPr lang="nl-BE" dirty="0"/>
          </a:p>
        </p:txBody>
      </p:sp>
      <p:sp>
        <p:nvSpPr>
          <p:cNvPr id="4" name="Tijdelijke aanduiding voor inhoud 2">
            <a:extLst>
              <a:ext uri="{FF2B5EF4-FFF2-40B4-BE49-F238E27FC236}">
                <a16:creationId xmlns:a16="http://schemas.microsoft.com/office/drawing/2014/main" id="{966E9596-7D9A-0592-B06C-CDDE8FED3EF3}"/>
              </a:ext>
            </a:extLst>
          </p:cNvPr>
          <p:cNvSpPr txBox="1">
            <a:spLocks/>
          </p:cNvSpPr>
          <p:nvPr/>
        </p:nvSpPr>
        <p:spPr>
          <a:xfrm>
            <a:off x="628650" y="1137473"/>
            <a:ext cx="7886700" cy="4583055"/>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lvl="1" indent="0" algn="ctr">
              <a:buFont typeface="Arial" panose="020B0604020202020204" pitchFamily="34" charset="0"/>
              <a:buNone/>
            </a:pPr>
            <a:endParaRPr lang="nl-BE" dirty="0"/>
          </a:p>
          <a:p>
            <a:pPr marL="457200" lvl="1" indent="0" algn="ctr">
              <a:buFont typeface="Arial" panose="020B0604020202020204" pitchFamily="34" charset="0"/>
              <a:buNone/>
            </a:pPr>
            <a:endParaRPr lang="nl-BE" dirty="0"/>
          </a:p>
          <a:p>
            <a:pPr marL="0" indent="0">
              <a:buFont typeface="Arial" panose="020B0604020202020204" pitchFamily="34" charset="0"/>
              <a:buNone/>
            </a:pPr>
            <a:endParaRPr lang="nl-BE" dirty="0"/>
          </a:p>
        </p:txBody>
      </p:sp>
      <p:graphicFrame>
        <p:nvGraphicFramePr>
          <p:cNvPr id="5" name="Tabel 4">
            <a:extLst>
              <a:ext uri="{FF2B5EF4-FFF2-40B4-BE49-F238E27FC236}">
                <a16:creationId xmlns:a16="http://schemas.microsoft.com/office/drawing/2014/main" id="{55137500-C1A0-94D3-E535-AE4020887F34}"/>
              </a:ext>
            </a:extLst>
          </p:cNvPr>
          <p:cNvGraphicFramePr>
            <a:graphicFrameLocks noGrp="1"/>
          </p:cNvGraphicFramePr>
          <p:nvPr>
            <p:extLst>
              <p:ext uri="{D42A27DB-BD31-4B8C-83A1-F6EECF244321}">
                <p14:modId xmlns:p14="http://schemas.microsoft.com/office/powerpoint/2010/main" val="2536016239"/>
              </p:ext>
            </p:extLst>
          </p:nvPr>
        </p:nvGraphicFramePr>
        <p:xfrm>
          <a:off x="3227560" y="2729508"/>
          <a:ext cx="4045732" cy="3679172"/>
        </p:xfrm>
        <a:graphic>
          <a:graphicData uri="http://schemas.openxmlformats.org/drawingml/2006/table">
            <a:tbl>
              <a:tblPr/>
              <a:tblGrid>
                <a:gridCol w="4045732">
                  <a:extLst>
                    <a:ext uri="{9D8B030D-6E8A-4147-A177-3AD203B41FA5}">
                      <a16:colId xmlns:a16="http://schemas.microsoft.com/office/drawing/2014/main" val="176186270"/>
                    </a:ext>
                  </a:extLst>
                </a:gridCol>
              </a:tblGrid>
              <a:tr h="1027412">
                <a:tc>
                  <a:txBody>
                    <a:bodyPr/>
                    <a:lstStyle/>
                    <a:p>
                      <a:pPr algn="l" rtl="0" fontAlgn="base"/>
                      <a:r>
                        <a:rPr lang="nl-NL" sz="1800" b="0" i="0">
                          <a:solidFill>
                            <a:srgbClr val="000000"/>
                          </a:solidFill>
                          <a:effectLst/>
                          <a:latin typeface="Arial" panose="020B0604020202020204" pitchFamily="34" charset="0"/>
                        </a:rPr>
                        <a:t>Leden van het vorige werkjaar waarvan je nog moet aangeven of ze aansluiten of geschrapt worden in het huidige werkjaar. ​</a:t>
                      </a:r>
                      <a:endParaRPr lang="nl-NL" b="0" i="0">
                        <a:solidFill>
                          <a:srgbClr val="000000"/>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0441889"/>
                  </a:ext>
                </a:extLst>
              </a:tr>
              <a:tr h="1168687">
                <a:tc>
                  <a:txBody>
                    <a:bodyPr/>
                    <a:lstStyle/>
                    <a:p>
                      <a:pPr algn="l" rtl="0" fontAlgn="base"/>
                      <a:r>
                        <a:rPr lang="nl-NL" sz="1800" b="0" i="0" dirty="0">
                          <a:solidFill>
                            <a:srgbClr val="000000"/>
                          </a:solidFill>
                          <a:effectLst/>
                          <a:latin typeface="Arial" panose="020B0604020202020204" pitchFamily="34" charset="0"/>
                        </a:rPr>
                        <a:t>Leden die bevestigt zijn aan Groene Kring Nationaal. Wij controleren en factureren hun lidmaatschap. ​</a:t>
                      </a:r>
                      <a:endParaRPr lang="nl-NL" b="0" i="0" dirty="0">
                        <a:solidFill>
                          <a:srgbClr val="000000"/>
                        </a:solidFill>
                        <a:effectLst/>
                      </a:endParaRPr>
                    </a:p>
                    <a:p>
                      <a:pPr algn="l" rtl="0" fontAlgn="base"/>
                      <a:r>
                        <a:rPr lang="nl-NL" sz="1800" b="0" i="0" dirty="0">
                          <a:solidFill>
                            <a:srgbClr val="000000"/>
                          </a:solidFill>
                          <a:effectLst/>
                          <a:latin typeface="Arial" panose="020B0604020202020204" pitchFamily="34" charset="0"/>
                        </a:rPr>
                        <a:t>Zodra een lid een verzonden label heeft is deze verzekerd. ​</a:t>
                      </a:r>
                      <a:endParaRPr lang="nl-NL" b="0" i="0" dirty="0">
                        <a:solidFill>
                          <a:srgbClr val="000000"/>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5455194"/>
                  </a:ext>
                </a:extLst>
              </a:tr>
              <a:tr h="1027412">
                <a:tc>
                  <a:txBody>
                    <a:bodyPr/>
                    <a:lstStyle/>
                    <a:p>
                      <a:pPr algn="l" rtl="0" fontAlgn="base"/>
                      <a:r>
                        <a:rPr lang="nl-NL" sz="1800" b="0" i="0" dirty="0">
                          <a:solidFill>
                            <a:srgbClr val="000000"/>
                          </a:solidFill>
                          <a:effectLst/>
                          <a:latin typeface="Arial" panose="020B0604020202020204" pitchFamily="34" charset="0"/>
                        </a:rPr>
                        <a:t>Proficiat, dit zijn jullie officieel aangesloten leden voor dit werkjaar!​</a:t>
                      </a:r>
                      <a:endParaRPr lang="nl-NL" b="0" i="0" dirty="0">
                        <a:solidFill>
                          <a:srgbClr val="000000"/>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064907685"/>
                  </a:ext>
                </a:extLst>
              </a:tr>
            </a:tbl>
          </a:graphicData>
        </a:graphic>
      </p:graphicFrame>
      <p:pic>
        <p:nvPicPr>
          <p:cNvPr id="1026" name="Picture 2" descr="Afbeelding met tekst, illustratie&#10;&#10;Automatisch gegenereerde beschrijving">
            <a:extLst>
              <a:ext uri="{FF2B5EF4-FFF2-40B4-BE49-F238E27FC236}">
                <a16:creationId xmlns:a16="http://schemas.microsoft.com/office/drawing/2014/main" id="{CCFE1CB2-FDC5-4A92-0B04-9B2FE28D9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70" y="3013459"/>
            <a:ext cx="2305056" cy="576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 met tekst, illustratie&#10;&#10;Automatisch gegenereerde beschrijving">
            <a:extLst>
              <a:ext uri="{FF2B5EF4-FFF2-40B4-BE49-F238E27FC236}">
                <a16:creationId xmlns:a16="http://schemas.microsoft.com/office/drawing/2014/main" id="{B47D629A-DE38-E3A9-8CBA-C30D56B63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70" y="4277875"/>
            <a:ext cx="2305051" cy="5762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062804F-AC37-96AB-CA43-8AFCA84ABD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971" y="5542290"/>
            <a:ext cx="2305050" cy="58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66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85466-1D33-ABB2-B8BE-C986F8C60BAE}"/>
              </a:ext>
            </a:extLst>
          </p:cNvPr>
          <p:cNvSpPr>
            <a:spLocks noGrp="1"/>
          </p:cNvSpPr>
          <p:nvPr>
            <p:ph type="title"/>
          </p:nvPr>
        </p:nvSpPr>
        <p:spPr/>
        <p:txBody>
          <a:bodyPr/>
          <a:lstStyle/>
          <a:p>
            <a:r>
              <a:rPr lang="nl-NL" dirty="0"/>
              <a:t>Ledenadministratie: stap 1</a:t>
            </a:r>
            <a:endParaRPr lang="nl-BE" dirty="0"/>
          </a:p>
        </p:txBody>
      </p:sp>
      <p:sp>
        <p:nvSpPr>
          <p:cNvPr id="3" name="Tijdelijke aanduiding voor inhoud 2">
            <a:extLst>
              <a:ext uri="{FF2B5EF4-FFF2-40B4-BE49-F238E27FC236}">
                <a16:creationId xmlns:a16="http://schemas.microsoft.com/office/drawing/2014/main" id="{851B9398-2E1C-8456-ED68-554C16A633CB}"/>
              </a:ext>
            </a:extLst>
          </p:cNvPr>
          <p:cNvSpPr>
            <a:spLocks noGrp="1"/>
          </p:cNvSpPr>
          <p:nvPr>
            <p:ph idx="1"/>
          </p:nvPr>
        </p:nvSpPr>
        <p:spPr/>
        <p:txBody>
          <a:bodyPr>
            <a:normAutofit/>
          </a:bodyPr>
          <a:lstStyle/>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Aanmelden in Click (</a:t>
            </a:r>
            <a:r>
              <a:rPr lang="nl-NL" sz="1800" b="0" i="0" u="sng" strike="noStrike" baseline="0" dirty="0">
                <a:solidFill>
                  <a:srgbClr val="000000"/>
                </a:solidFill>
                <a:latin typeface="Akzidenz-Grotesk Pro Regular"/>
              </a:rPr>
              <a:t>www.groenekring.be/click</a:t>
            </a:r>
            <a:r>
              <a:rPr lang="nl-NL" sz="1800" b="0" i="0" u="none" strike="noStrike" baseline="0" dirty="0">
                <a:solidFill>
                  <a:srgbClr val="000000"/>
                </a:solidFill>
                <a:latin typeface="Akzidenz-Grotesk Pro Regular"/>
              </a:rPr>
              <a:t>). </a:t>
            </a:r>
          </a:p>
          <a:p>
            <a:pPr marL="0" indent="0">
              <a:buNone/>
            </a:pPr>
            <a:r>
              <a:rPr lang="nl-BE" sz="1800" b="0" i="0" u="none" strike="noStrike" baseline="0" dirty="0">
                <a:solidFill>
                  <a:srgbClr val="000000"/>
                </a:solidFill>
                <a:latin typeface="Wingdings" panose="05000000000000000000" pitchFamily="2" charset="2"/>
              </a:rPr>
              <a:t> </a:t>
            </a:r>
            <a:r>
              <a:rPr lang="nl-BE" sz="1800" b="0" i="0" u="none" strike="noStrike" baseline="0" dirty="0">
                <a:solidFill>
                  <a:srgbClr val="000000"/>
                </a:solidFill>
                <a:latin typeface="Akzidenz-Grotesk Pro Regular"/>
              </a:rPr>
              <a:t>Ga naar ‘Leden’ &gt; ‘Ledenadministratie’.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Vink de leden aan waarbij je de status wilt aanpassen.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Klik op de knop ‘Acties’ en kies een actie. </a:t>
            </a:r>
          </a:p>
          <a:p>
            <a:pPr marL="0" indent="0">
              <a:buNone/>
            </a:pPr>
            <a:r>
              <a:rPr lang="nl-NL" sz="1800" b="0" i="0" u="none" strike="noStrike" baseline="0" dirty="0">
                <a:solidFill>
                  <a:srgbClr val="000000"/>
                </a:solidFill>
                <a:latin typeface="Akzidenz-Grotesk Pro Regular"/>
              </a:rPr>
              <a:t>	- Als een lid aangesloten blijft, kies je voor ‘Lid bevestigen aan Nationaal’ 	(vanaf deze stap zijn ze verzekerd). </a:t>
            </a:r>
          </a:p>
          <a:p>
            <a:pPr marL="0" indent="0">
              <a:buNone/>
            </a:pPr>
            <a:r>
              <a:rPr lang="nl-NL" sz="1800" b="0" i="0" u="none" strike="noStrike" baseline="0" dirty="0">
                <a:solidFill>
                  <a:srgbClr val="000000"/>
                </a:solidFill>
                <a:latin typeface="Akzidenz-Grotesk Pro Regular"/>
              </a:rPr>
              <a:t>	- Als een lid stopt, kies je voor ‘Lid schrappen’. </a:t>
            </a:r>
          </a:p>
          <a:p>
            <a:pPr marL="0" indent="0">
              <a:buNone/>
            </a:pPr>
            <a:r>
              <a:rPr lang="nl-NL" sz="1800" b="0" i="0" u="none" strike="noStrike" baseline="0" dirty="0">
                <a:solidFill>
                  <a:srgbClr val="000000"/>
                </a:solidFill>
                <a:latin typeface="Akzidenz-Grotesk Pro Regular"/>
              </a:rPr>
              <a:t>	- Als een lid heeft betaald, kies je voor ‘Lid heeft betaald’. </a:t>
            </a:r>
            <a:endParaRPr lang="nl-NL" sz="1800" b="0" dirty="0">
              <a:solidFill>
                <a:srgbClr val="000000"/>
              </a:solidFill>
              <a:latin typeface="Akzidenz-Grotesk Pro Regular"/>
            </a:endParaRPr>
          </a:p>
          <a:p>
            <a:pPr marL="0" indent="0">
              <a:buNone/>
            </a:pPr>
            <a:r>
              <a:rPr lang="nl-NL" sz="1800" b="0" i="0" u="none" strike="noStrike" baseline="0" dirty="0">
                <a:solidFill>
                  <a:srgbClr val="000000"/>
                </a:solidFill>
                <a:latin typeface="Akzidenz-Grotesk Pro Regular"/>
              </a:rPr>
              <a:t>	</a:t>
            </a:r>
            <a:r>
              <a:rPr lang="nl-NL" sz="1800" b="1" i="0" u="none" strike="noStrike" baseline="0" dirty="0">
                <a:solidFill>
                  <a:srgbClr val="000000"/>
                </a:solidFill>
                <a:latin typeface="Akzidenz-Grotesk Pro Bold"/>
              </a:rPr>
              <a:t>Opmerking: </a:t>
            </a:r>
            <a:r>
              <a:rPr lang="nl-NL" sz="1800" b="0" i="0" u="none" strike="noStrike" baseline="0" dirty="0">
                <a:solidFill>
                  <a:srgbClr val="000000"/>
                </a:solidFill>
                <a:latin typeface="Akzidenz-Grotesk Pro Regular"/>
              </a:rPr>
              <a:t>Dit wil niet zeggen dat het lid aangesloten is. Deze kolom is 	vooral een handig instrument waarmee je kan bijhouden welk lid al 	lidgeld betaald heeft. </a:t>
            </a:r>
          </a:p>
        </p:txBody>
      </p:sp>
    </p:spTree>
    <p:extLst>
      <p:ext uri="{BB962C8B-B14F-4D97-AF65-F5344CB8AC3E}">
        <p14:creationId xmlns:p14="http://schemas.microsoft.com/office/powerpoint/2010/main" val="154727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77CC9-98CB-0EF2-0D15-FD2658D5564D}"/>
              </a:ext>
            </a:extLst>
          </p:cNvPr>
          <p:cNvSpPr>
            <a:spLocks noGrp="1"/>
          </p:cNvSpPr>
          <p:nvPr>
            <p:ph type="title"/>
          </p:nvPr>
        </p:nvSpPr>
        <p:spPr/>
        <p:txBody>
          <a:bodyPr/>
          <a:lstStyle/>
          <a:p>
            <a:r>
              <a:rPr lang="nl-NL">
                <a:cs typeface="Calibri"/>
              </a:rPr>
              <a:t>Ledenadministratie: stap 1</a:t>
            </a:r>
            <a:endParaRPr lang="nl-NL"/>
          </a:p>
        </p:txBody>
      </p:sp>
      <p:pic>
        <p:nvPicPr>
          <p:cNvPr id="7" name="Tijdelijke aanduiding voor inhoud 6" descr="Afbeelding met tekst, schermopname, kleding, Website&#10;&#10;Automatisch gegenereerde beschrijving">
            <a:extLst>
              <a:ext uri="{FF2B5EF4-FFF2-40B4-BE49-F238E27FC236}">
                <a16:creationId xmlns:a16="http://schemas.microsoft.com/office/drawing/2014/main" id="{010AD8FA-2D4D-7FAB-18A6-C58AB2D3E21A}"/>
              </a:ext>
            </a:extLst>
          </p:cNvPr>
          <p:cNvPicPr>
            <a:picLocks noGrp="1" noChangeAspect="1"/>
          </p:cNvPicPr>
          <p:nvPr>
            <p:ph idx="1"/>
          </p:nvPr>
        </p:nvPicPr>
        <p:blipFill>
          <a:blip r:embed="rId2"/>
          <a:stretch>
            <a:fillRect/>
          </a:stretch>
        </p:blipFill>
        <p:spPr>
          <a:xfrm>
            <a:off x="628650" y="1917510"/>
            <a:ext cx="7886700" cy="4167568"/>
          </a:xfrm>
        </p:spPr>
      </p:pic>
    </p:spTree>
    <p:extLst>
      <p:ext uri="{BB962C8B-B14F-4D97-AF65-F5344CB8AC3E}">
        <p14:creationId xmlns:p14="http://schemas.microsoft.com/office/powerpoint/2010/main" val="4134426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77CC9-98CB-0EF2-0D15-FD2658D5564D}"/>
              </a:ext>
            </a:extLst>
          </p:cNvPr>
          <p:cNvSpPr>
            <a:spLocks noGrp="1"/>
          </p:cNvSpPr>
          <p:nvPr>
            <p:ph type="title"/>
          </p:nvPr>
        </p:nvSpPr>
        <p:spPr/>
        <p:txBody>
          <a:bodyPr/>
          <a:lstStyle/>
          <a:p>
            <a:r>
              <a:rPr lang="nl-NL">
                <a:cs typeface="Calibri"/>
              </a:rPr>
              <a:t>Ledenadministratie: stap 1</a:t>
            </a:r>
            <a:endParaRPr lang="nl-NL"/>
          </a:p>
        </p:txBody>
      </p:sp>
      <p:pic>
        <p:nvPicPr>
          <p:cNvPr id="10" name="Tijdelijke aanduiding voor inhoud 9" descr="Afbeelding met tekst, schermopname, software, Computerpictogram&#10;&#10;Automatisch gegenereerde beschrijving">
            <a:extLst>
              <a:ext uri="{FF2B5EF4-FFF2-40B4-BE49-F238E27FC236}">
                <a16:creationId xmlns:a16="http://schemas.microsoft.com/office/drawing/2014/main" id="{76A84F8A-E12E-B6DB-6F0F-C43036B007B0}"/>
              </a:ext>
            </a:extLst>
          </p:cNvPr>
          <p:cNvPicPr>
            <a:picLocks noGrp="1" noChangeAspect="1"/>
          </p:cNvPicPr>
          <p:nvPr>
            <p:ph idx="1"/>
          </p:nvPr>
        </p:nvPicPr>
        <p:blipFill>
          <a:blip r:embed="rId2"/>
          <a:stretch>
            <a:fillRect/>
          </a:stretch>
        </p:blipFill>
        <p:spPr>
          <a:xfrm>
            <a:off x="628650" y="1904205"/>
            <a:ext cx="7886700" cy="4194178"/>
          </a:xfrm>
        </p:spPr>
      </p:pic>
    </p:spTree>
    <p:extLst>
      <p:ext uri="{BB962C8B-B14F-4D97-AF65-F5344CB8AC3E}">
        <p14:creationId xmlns:p14="http://schemas.microsoft.com/office/powerpoint/2010/main" val="1461985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4E6CB-4AF6-E359-7E2C-80355ACF7E43}"/>
              </a:ext>
            </a:extLst>
          </p:cNvPr>
          <p:cNvSpPr>
            <a:spLocks noGrp="1"/>
          </p:cNvSpPr>
          <p:nvPr>
            <p:ph type="title"/>
          </p:nvPr>
        </p:nvSpPr>
        <p:spPr/>
        <p:txBody>
          <a:bodyPr/>
          <a:lstStyle/>
          <a:p>
            <a:r>
              <a:rPr lang="nl-NL" dirty="0"/>
              <a:t>Ledenadministratie: stap 2</a:t>
            </a:r>
            <a:endParaRPr lang="nl-BE" dirty="0"/>
          </a:p>
        </p:txBody>
      </p:sp>
      <p:sp>
        <p:nvSpPr>
          <p:cNvPr id="3" name="Tijdelijke aanduiding voor inhoud 2">
            <a:extLst>
              <a:ext uri="{FF2B5EF4-FFF2-40B4-BE49-F238E27FC236}">
                <a16:creationId xmlns:a16="http://schemas.microsoft.com/office/drawing/2014/main" id="{94E895A8-4C4A-3560-741B-90595D17AA31}"/>
              </a:ext>
            </a:extLst>
          </p:cNvPr>
          <p:cNvSpPr>
            <a:spLocks noGrp="1"/>
          </p:cNvSpPr>
          <p:nvPr>
            <p:ph idx="1"/>
          </p:nvPr>
        </p:nvSpPr>
        <p:spPr/>
        <p:txBody>
          <a:bodyPr/>
          <a:lstStyle/>
          <a:p>
            <a:pPr marL="0" indent="0">
              <a:buNone/>
            </a:pPr>
            <a:r>
              <a:rPr lang="nl-BE" sz="2800" b="0" i="0" u="none" strike="noStrike" baseline="0" dirty="0">
                <a:solidFill>
                  <a:srgbClr val="000000"/>
                </a:solidFill>
                <a:latin typeface="Akzidenz-Grotesk Pro Regular"/>
              </a:rPr>
              <a:t>Nieuwe leden toevoegen. </a:t>
            </a:r>
          </a:p>
          <a:p>
            <a:r>
              <a:rPr lang="nl-BE" sz="2800" b="0" i="0" u="none" strike="noStrike" baseline="0" dirty="0">
                <a:solidFill>
                  <a:srgbClr val="000000"/>
                </a:solidFill>
                <a:latin typeface="Akzidenz-Grotesk Pro Regular"/>
              </a:rPr>
              <a:t> Ga naar ‘Leden’ &gt; ‘Ledenadministratie’. </a:t>
            </a:r>
          </a:p>
          <a:p>
            <a:r>
              <a:rPr lang="nl-NL" sz="2800" b="0" i="0" u="none" strike="noStrike" baseline="0" dirty="0">
                <a:solidFill>
                  <a:srgbClr val="000000"/>
                </a:solidFill>
                <a:latin typeface="Akzidenz-Grotesk Pro Regular"/>
              </a:rPr>
              <a:t> Klik op de knop ‘Lid toevoegen’. </a:t>
            </a:r>
          </a:p>
          <a:p>
            <a:r>
              <a:rPr lang="nl-NL" sz="2800" b="0" i="0" u="none" strike="noStrike" baseline="0" dirty="0">
                <a:solidFill>
                  <a:srgbClr val="000000"/>
                </a:solidFill>
                <a:latin typeface="Akzidenz-Grotesk Pro Regular"/>
              </a:rPr>
              <a:t> Vul het formulier correct en volledig in. </a:t>
            </a:r>
          </a:p>
          <a:p>
            <a:r>
              <a:rPr lang="nl-NL" sz="2800" b="0" i="0" u="none" strike="noStrike" baseline="0" dirty="0">
                <a:solidFill>
                  <a:srgbClr val="000000"/>
                </a:solidFill>
                <a:latin typeface="Akzidenz-Grotesk Pro Regular"/>
              </a:rPr>
              <a:t> Druk helemaal onderaan op ‘Opslaan’. </a:t>
            </a:r>
            <a:endParaRPr lang="nl-BE" dirty="0"/>
          </a:p>
          <a:p>
            <a:pPr marL="0" indent="0">
              <a:buNone/>
            </a:pPr>
            <a:r>
              <a:rPr lang="nl-BE" dirty="0"/>
              <a:t>Opmerking: </a:t>
            </a:r>
            <a:r>
              <a:rPr lang="nl-BE" b="0" u="sng" dirty="0"/>
              <a:t>Uniek</a:t>
            </a:r>
            <a:r>
              <a:rPr lang="nl-BE" b="0" dirty="0"/>
              <a:t> e-mailadres is verplicht!</a:t>
            </a:r>
            <a:endParaRPr lang="nl-BE" dirty="0"/>
          </a:p>
        </p:txBody>
      </p:sp>
    </p:spTree>
    <p:extLst>
      <p:ext uri="{BB962C8B-B14F-4D97-AF65-F5344CB8AC3E}">
        <p14:creationId xmlns:p14="http://schemas.microsoft.com/office/powerpoint/2010/main" val="2152109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77CC9-98CB-0EF2-0D15-FD2658D5564D}"/>
              </a:ext>
            </a:extLst>
          </p:cNvPr>
          <p:cNvSpPr>
            <a:spLocks noGrp="1"/>
          </p:cNvSpPr>
          <p:nvPr>
            <p:ph type="title"/>
          </p:nvPr>
        </p:nvSpPr>
        <p:spPr/>
        <p:txBody>
          <a:bodyPr/>
          <a:lstStyle/>
          <a:p>
            <a:r>
              <a:rPr lang="nl-NL" dirty="0">
                <a:cs typeface="Calibri"/>
              </a:rPr>
              <a:t>Ledenadministratie: stap </a:t>
            </a:r>
            <a:r>
              <a:rPr lang="nl-NL">
                <a:cs typeface="Calibri"/>
              </a:rPr>
              <a:t>2</a:t>
            </a:r>
            <a:endParaRPr lang="nl-NL"/>
          </a:p>
        </p:txBody>
      </p:sp>
      <p:pic>
        <p:nvPicPr>
          <p:cNvPr id="6" name="Tijdelijke aanduiding voor inhoud 5" descr="Afbeelding met tekst, schermopname, kleding, Website&#10;&#10;Automatisch gegenereerde beschrijving">
            <a:extLst>
              <a:ext uri="{FF2B5EF4-FFF2-40B4-BE49-F238E27FC236}">
                <a16:creationId xmlns:a16="http://schemas.microsoft.com/office/drawing/2014/main" id="{02F7EB8B-0DBC-F67B-25F9-7814551FF8DD}"/>
              </a:ext>
            </a:extLst>
          </p:cNvPr>
          <p:cNvPicPr>
            <a:picLocks noGrp="1" noChangeAspect="1"/>
          </p:cNvPicPr>
          <p:nvPr>
            <p:ph idx="1"/>
          </p:nvPr>
        </p:nvPicPr>
        <p:blipFill>
          <a:blip r:embed="rId2"/>
          <a:stretch>
            <a:fillRect/>
          </a:stretch>
        </p:blipFill>
        <p:spPr>
          <a:xfrm>
            <a:off x="628650" y="1917510"/>
            <a:ext cx="7886700" cy="4167568"/>
          </a:xfrm>
        </p:spPr>
      </p:pic>
    </p:spTree>
    <p:extLst>
      <p:ext uri="{BB962C8B-B14F-4D97-AF65-F5344CB8AC3E}">
        <p14:creationId xmlns:p14="http://schemas.microsoft.com/office/powerpoint/2010/main" val="1743523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4F1B1-0C0E-114F-ECE9-0CBE20DE1C42}"/>
              </a:ext>
            </a:extLst>
          </p:cNvPr>
          <p:cNvSpPr>
            <a:spLocks noGrp="1"/>
          </p:cNvSpPr>
          <p:nvPr>
            <p:ph type="title"/>
          </p:nvPr>
        </p:nvSpPr>
        <p:spPr/>
        <p:txBody>
          <a:bodyPr/>
          <a:lstStyle/>
          <a:p>
            <a:r>
              <a:rPr lang="nl-NL">
                <a:cs typeface="Calibri"/>
              </a:rPr>
              <a:t>Ledenadministratie: stap 2</a:t>
            </a:r>
            <a:endParaRPr lang="nl-NL"/>
          </a:p>
        </p:txBody>
      </p:sp>
      <p:pic>
        <p:nvPicPr>
          <p:cNvPr id="4" name="Tijdelijke aanduiding voor inhoud 3" descr="Afbeelding met tekst, schermopname, software, Computerpictogram&#10;&#10;Automatisch gegenereerde beschrijving">
            <a:extLst>
              <a:ext uri="{FF2B5EF4-FFF2-40B4-BE49-F238E27FC236}">
                <a16:creationId xmlns:a16="http://schemas.microsoft.com/office/drawing/2014/main" id="{B752E3A4-2FCE-79C5-F262-BCBEF88F493A}"/>
              </a:ext>
            </a:extLst>
          </p:cNvPr>
          <p:cNvPicPr>
            <a:picLocks noGrp="1" noChangeAspect="1"/>
          </p:cNvPicPr>
          <p:nvPr>
            <p:ph idx="1"/>
          </p:nvPr>
        </p:nvPicPr>
        <p:blipFill>
          <a:blip r:embed="rId2"/>
          <a:stretch>
            <a:fillRect/>
          </a:stretch>
        </p:blipFill>
        <p:spPr>
          <a:xfrm>
            <a:off x="628650" y="1908317"/>
            <a:ext cx="7886700" cy="4185954"/>
          </a:xfrm>
        </p:spPr>
      </p:pic>
    </p:spTree>
    <p:extLst>
      <p:ext uri="{BB962C8B-B14F-4D97-AF65-F5344CB8AC3E}">
        <p14:creationId xmlns:p14="http://schemas.microsoft.com/office/powerpoint/2010/main" val="3654076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4F1B1-0C0E-114F-ECE9-0CBE20DE1C42}"/>
              </a:ext>
            </a:extLst>
          </p:cNvPr>
          <p:cNvSpPr>
            <a:spLocks noGrp="1"/>
          </p:cNvSpPr>
          <p:nvPr>
            <p:ph type="title"/>
          </p:nvPr>
        </p:nvSpPr>
        <p:spPr/>
        <p:txBody>
          <a:bodyPr/>
          <a:lstStyle/>
          <a:p>
            <a:r>
              <a:rPr lang="nl-NL">
                <a:cs typeface="Calibri"/>
              </a:rPr>
              <a:t>Ledenadministratie: stap 2</a:t>
            </a:r>
            <a:endParaRPr lang="nl-NL"/>
          </a:p>
        </p:txBody>
      </p:sp>
      <p:pic>
        <p:nvPicPr>
          <p:cNvPr id="4" name="Tijdelijke aanduiding voor inhoud 3" descr="Afbeelding met tekst, schermopname, software, nummer&#10;&#10;Automatisch gegenereerde beschrijving">
            <a:extLst>
              <a:ext uri="{FF2B5EF4-FFF2-40B4-BE49-F238E27FC236}">
                <a16:creationId xmlns:a16="http://schemas.microsoft.com/office/drawing/2014/main" id="{48536908-E9EB-C8E3-CFD6-32B1BDC72874}"/>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274877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293A0E-ACE6-29CC-BA29-9D60870F921A}"/>
              </a:ext>
            </a:extLst>
          </p:cNvPr>
          <p:cNvSpPr>
            <a:spLocks noGrp="1"/>
          </p:cNvSpPr>
          <p:nvPr>
            <p:ph type="title"/>
          </p:nvPr>
        </p:nvSpPr>
        <p:spPr/>
        <p:txBody>
          <a:bodyPr/>
          <a:lstStyle/>
          <a:p>
            <a:r>
              <a:rPr lang="nl-NL">
                <a:ea typeface="Calibri"/>
                <a:cs typeface="Calibri"/>
              </a:rPr>
              <a:t>Ledenadministratie: stap 3</a:t>
            </a:r>
            <a:endParaRPr lang="nl-NL"/>
          </a:p>
        </p:txBody>
      </p:sp>
      <p:sp>
        <p:nvSpPr>
          <p:cNvPr id="3" name="Tijdelijke aanduiding voor inhoud 2">
            <a:extLst>
              <a:ext uri="{FF2B5EF4-FFF2-40B4-BE49-F238E27FC236}">
                <a16:creationId xmlns:a16="http://schemas.microsoft.com/office/drawing/2014/main" id="{9BB121B6-F702-6F8F-8C95-D980231759FA}"/>
              </a:ext>
            </a:extLst>
          </p:cNvPr>
          <p:cNvSpPr>
            <a:spLocks noGrp="1"/>
          </p:cNvSpPr>
          <p:nvPr>
            <p:ph idx="1"/>
          </p:nvPr>
        </p:nvSpPr>
        <p:spPr/>
        <p:txBody>
          <a:bodyPr vert="horz" lIns="91440" tIns="45720" rIns="91440" bIns="45720" rtlCol="0" anchor="t">
            <a:normAutofit/>
          </a:bodyPr>
          <a:lstStyle/>
          <a:p>
            <a:pPr marL="0" indent="0">
              <a:buNone/>
            </a:pPr>
            <a:r>
              <a:rPr lang="nl-NL" sz="2600">
                <a:latin typeface="Calibri"/>
                <a:ea typeface="Calibri"/>
                <a:cs typeface="Calibri"/>
              </a:rPr>
              <a:t>Bevestig de ledenlijst (NIEUW!)</a:t>
            </a:r>
          </a:p>
          <a:p>
            <a:r>
              <a:rPr lang="nl-NL" sz="2600" b="0">
                <a:latin typeface="Calibri"/>
                <a:ea typeface="Calibri"/>
                <a:cs typeface="Calibri"/>
              </a:rPr>
              <a:t>Net zoals bij de kernlijst zal je vanaf dit jaar ook de ledenlijst moeten bevestigen. Op die manier weet Groene Kring Nationaal dat jouw gewest in orde is met de administratie. Wanneer je op deze knop klikt, zullen alle leden die nog op onbeslist staan automatisch uitgeschreven worden. Opgelet, je zal enkele minuten moeten wachten voor de onbesliste leden automatisch uitgeschreven worden.</a:t>
            </a:r>
            <a:endParaRPr lang="nl-NL">
              <a:latin typeface="Calibri"/>
            </a:endParaRPr>
          </a:p>
          <a:p>
            <a:endParaRPr lang="nl-NL" sz="2600">
              <a:ea typeface="Calibri"/>
              <a:cs typeface="Calibri"/>
            </a:endParaRPr>
          </a:p>
        </p:txBody>
      </p:sp>
    </p:spTree>
    <p:extLst>
      <p:ext uri="{BB962C8B-B14F-4D97-AF65-F5344CB8AC3E}">
        <p14:creationId xmlns:p14="http://schemas.microsoft.com/office/powerpoint/2010/main" val="1483866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C4995B-8B4B-BB42-9A19-DAF9EC3C0658}"/>
              </a:ext>
            </a:extLst>
          </p:cNvPr>
          <p:cNvSpPr>
            <a:spLocks noGrp="1"/>
          </p:cNvSpPr>
          <p:nvPr>
            <p:ph type="title"/>
          </p:nvPr>
        </p:nvSpPr>
        <p:spPr/>
        <p:txBody>
          <a:bodyPr/>
          <a:lstStyle/>
          <a:p>
            <a:r>
              <a:rPr lang="nl-NL">
                <a:ea typeface="Calibri"/>
                <a:cs typeface="Calibri"/>
              </a:rPr>
              <a:t>Ledenadministratie: stap 3</a:t>
            </a:r>
            <a:endParaRPr lang="nl-NL"/>
          </a:p>
        </p:txBody>
      </p:sp>
      <p:pic>
        <p:nvPicPr>
          <p:cNvPr id="7" name="Tijdelijke aanduiding voor inhoud 6" descr="Afbeelding met tekst, schermopname, software, nummer&#10;&#10;Door AI gegenereerde inhoud is mogelijk onjuist.">
            <a:extLst>
              <a:ext uri="{FF2B5EF4-FFF2-40B4-BE49-F238E27FC236}">
                <a16:creationId xmlns:a16="http://schemas.microsoft.com/office/drawing/2014/main" id="{18CECCF5-6128-D704-447B-D3D61F8F7794}"/>
              </a:ext>
            </a:extLst>
          </p:cNvPr>
          <p:cNvPicPr>
            <a:picLocks noGrp="1" noChangeAspect="1"/>
          </p:cNvPicPr>
          <p:nvPr>
            <p:ph idx="1"/>
          </p:nvPr>
        </p:nvPicPr>
        <p:blipFill>
          <a:blip r:embed="rId2"/>
          <a:stretch>
            <a:fillRect/>
          </a:stretch>
        </p:blipFill>
        <p:spPr>
          <a:xfrm>
            <a:off x="908429" y="1825625"/>
            <a:ext cx="7327142" cy="4351338"/>
          </a:xfrm>
          <a:prstGeom prst="rect">
            <a:avLst/>
          </a:prstGeom>
        </p:spPr>
      </p:pic>
    </p:spTree>
    <p:extLst>
      <p:ext uri="{BB962C8B-B14F-4D97-AF65-F5344CB8AC3E}">
        <p14:creationId xmlns:p14="http://schemas.microsoft.com/office/powerpoint/2010/main" val="258102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55B7C-45A5-BE40-405F-B61820B8B3DB}"/>
              </a:ext>
            </a:extLst>
          </p:cNvPr>
          <p:cNvSpPr>
            <a:spLocks noGrp="1"/>
          </p:cNvSpPr>
          <p:nvPr>
            <p:ph type="title"/>
          </p:nvPr>
        </p:nvSpPr>
        <p:spPr>
          <a:xfrm>
            <a:off x="2794958" y="681037"/>
            <a:ext cx="5720392" cy="1009652"/>
          </a:xfrm>
        </p:spPr>
        <p:txBody>
          <a:bodyPr anchor="ctr">
            <a:normAutofit/>
          </a:bodyPr>
          <a:lstStyle/>
          <a:p>
            <a:r>
              <a:rPr lang="nl-NL" dirty="0"/>
              <a:t>Een eerste keer op Click</a:t>
            </a:r>
            <a:endParaRPr lang="nl-BE" dirty="0"/>
          </a:p>
        </p:txBody>
      </p:sp>
      <p:sp>
        <p:nvSpPr>
          <p:cNvPr id="3" name="Tijdelijke aanduiding voor inhoud 2">
            <a:extLst>
              <a:ext uri="{FF2B5EF4-FFF2-40B4-BE49-F238E27FC236}">
                <a16:creationId xmlns:a16="http://schemas.microsoft.com/office/drawing/2014/main" id="{B8B3AB40-5960-545B-F7BA-DB505E07D392}"/>
              </a:ext>
            </a:extLst>
          </p:cNvPr>
          <p:cNvSpPr>
            <a:spLocks noGrp="1"/>
          </p:cNvSpPr>
          <p:nvPr>
            <p:ph sz="half" idx="1"/>
          </p:nvPr>
        </p:nvSpPr>
        <p:spPr>
          <a:xfrm>
            <a:off x="628650" y="1825625"/>
            <a:ext cx="3886200" cy="4351338"/>
          </a:xfrm>
        </p:spPr>
        <p:txBody>
          <a:bodyPr>
            <a:normAutofit/>
          </a:bodyPr>
          <a:lstStyle/>
          <a:p>
            <a:r>
              <a:rPr lang="nl-NL" dirty="0"/>
              <a:t>Stap 1: je wordt ingeschreven</a:t>
            </a:r>
          </a:p>
          <a:p>
            <a:r>
              <a:rPr lang="nl-NL" dirty="0"/>
              <a:t>Stap 2: Registratiemail</a:t>
            </a:r>
          </a:p>
          <a:p>
            <a:endParaRPr lang="nl-NL" dirty="0"/>
          </a:p>
          <a:p>
            <a:r>
              <a:rPr lang="nl-NL" dirty="0"/>
              <a:t>Oei! Registratiemail kwijt. Wat nu?! </a:t>
            </a:r>
          </a:p>
          <a:p>
            <a:r>
              <a:rPr lang="nl-NL" dirty="0"/>
              <a:t>Oei! Wachtwoord vergeten. Wat nu?!</a:t>
            </a:r>
          </a:p>
        </p:txBody>
      </p:sp>
      <p:pic>
        <p:nvPicPr>
          <p:cNvPr id="4" name="Afbeelding 3">
            <a:extLst>
              <a:ext uri="{FF2B5EF4-FFF2-40B4-BE49-F238E27FC236}">
                <a16:creationId xmlns:a16="http://schemas.microsoft.com/office/drawing/2014/main" id="{3870529D-4CC8-BA0D-02F7-611BAEA6EAE1}"/>
              </a:ext>
            </a:extLst>
          </p:cNvPr>
          <p:cNvPicPr>
            <a:picLocks noChangeAspect="1"/>
          </p:cNvPicPr>
          <p:nvPr/>
        </p:nvPicPr>
        <p:blipFill>
          <a:blip r:embed="rId3"/>
          <a:stretch>
            <a:fillRect/>
          </a:stretch>
        </p:blipFill>
        <p:spPr>
          <a:xfrm>
            <a:off x="4629150" y="2063051"/>
            <a:ext cx="3886200" cy="3876485"/>
          </a:xfrm>
          <a:prstGeom prst="rect">
            <a:avLst/>
          </a:prstGeom>
          <a:noFill/>
        </p:spPr>
      </p:pic>
    </p:spTree>
    <p:extLst>
      <p:ext uri="{BB962C8B-B14F-4D97-AF65-F5344CB8AC3E}">
        <p14:creationId xmlns:p14="http://schemas.microsoft.com/office/powerpoint/2010/main" val="1590105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78C7A-6C01-2A31-93BA-02CEB468D4E9}"/>
              </a:ext>
            </a:extLst>
          </p:cNvPr>
          <p:cNvSpPr>
            <a:spLocks noGrp="1"/>
          </p:cNvSpPr>
          <p:nvPr>
            <p:ph type="title"/>
          </p:nvPr>
        </p:nvSpPr>
        <p:spPr/>
        <p:txBody>
          <a:bodyPr/>
          <a:lstStyle/>
          <a:p>
            <a:r>
              <a:rPr lang="nl-NL" dirty="0" err="1"/>
              <a:t>Good</a:t>
            </a:r>
            <a:r>
              <a:rPr lang="nl-NL" dirty="0"/>
              <a:t> </a:t>
            </a:r>
            <a:r>
              <a:rPr lang="nl-NL" dirty="0" err="1"/>
              <a:t>to</a:t>
            </a:r>
            <a:r>
              <a:rPr lang="nl-NL" dirty="0"/>
              <a:t> </a:t>
            </a:r>
            <a:r>
              <a:rPr lang="nl-NL" dirty="0" err="1"/>
              <a:t>know</a:t>
            </a:r>
            <a:r>
              <a:rPr lang="nl-NL" dirty="0"/>
              <a:t>!</a:t>
            </a:r>
            <a:endParaRPr lang="nl-BE" dirty="0"/>
          </a:p>
        </p:txBody>
      </p:sp>
      <p:sp>
        <p:nvSpPr>
          <p:cNvPr id="3" name="Tijdelijke aanduiding voor inhoud 2">
            <a:extLst>
              <a:ext uri="{FF2B5EF4-FFF2-40B4-BE49-F238E27FC236}">
                <a16:creationId xmlns:a16="http://schemas.microsoft.com/office/drawing/2014/main" id="{C2D0D9CC-0A5B-7F59-7C15-57EDCC500578}"/>
              </a:ext>
            </a:extLst>
          </p:cNvPr>
          <p:cNvSpPr>
            <a:spLocks noGrp="1"/>
          </p:cNvSpPr>
          <p:nvPr>
            <p:ph idx="1"/>
          </p:nvPr>
        </p:nvSpPr>
        <p:spPr/>
        <p:txBody>
          <a:bodyPr vert="horz" lIns="91440" tIns="45720" rIns="91440" bIns="45720" rtlCol="0" anchor="t">
            <a:normAutofit fontScale="92500"/>
          </a:bodyPr>
          <a:lstStyle/>
          <a:p>
            <a:r>
              <a:rPr lang="nl-NL">
                <a:latin typeface="Calibri"/>
                <a:ea typeface="Calibri"/>
                <a:cs typeface="Times New Roman"/>
              </a:rPr>
              <a:t>Administratie in orde als je je ledenlijst bevestigd hebt</a:t>
            </a:r>
            <a:endParaRPr lang="nl-NL">
              <a:ea typeface="Calibri"/>
            </a:endParaRPr>
          </a:p>
          <a:p>
            <a:r>
              <a:rPr lang="nl-NL" dirty="0"/>
              <a:t>Je kan gestopte leden makkelijk terug aansluiten</a:t>
            </a:r>
          </a:p>
          <a:p>
            <a:r>
              <a:rPr lang="nl-NL" dirty="0"/>
              <a:t>Je kan meerdere leden aanvinken om in bulk aan te sluiten</a:t>
            </a:r>
          </a:p>
          <a:p>
            <a:r>
              <a:rPr lang="nl-NL" dirty="0"/>
              <a:t>Je kan doorheen het jaar ook nieuwe leden inschrijven</a:t>
            </a:r>
          </a:p>
          <a:p>
            <a:r>
              <a:rPr lang="nl-NL" dirty="0"/>
              <a:t>Elk bestuurslid kan de administratie doen (niet enkel secretaris)</a:t>
            </a:r>
          </a:p>
          <a:p>
            <a:r>
              <a:rPr lang="nl-NL" dirty="0"/>
              <a:t>Je kan via de ledenlijst mailtjes/sms’en in bulk verzenden</a:t>
            </a:r>
            <a:endParaRPr lang="nl-BE" dirty="0"/>
          </a:p>
        </p:txBody>
      </p:sp>
    </p:spTree>
    <p:extLst>
      <p:ext uri="{BB962C8B-B14F-4D97-AF65-F5344CB8AC3E}">
        <p14:creationId xmlns:p14="http://schemas.microsoft.com/office/powerpoint/2010/main" val="1487201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A475AE-51BA-FAF6-3AAF-CC114BCF4BC4}"/>
              </a:ext>
            </a:extLst>
          </p:cNvPr>
          <p:cNvSpPr>
            <a:spLocks noGrp="1"/>
          </p:cNvSpPr>
          <p:nvPr>
            <p:ph type="ctrTitle"/>
          </p:nvPr>
        </p:nvSpPr>
        <p:spPr/>
        <p:txBody>
          <a:bodyPr/>
          <a:lstStyle/>
          <a:p>
            <a:r>
              <a:rPr lang="nl-NL" dirty="0"/>
              <a:t>Click voor kernleden …</a:t>
            </a:r>
            <a:br>
              <a:rPr lang="nl-NL" dirty="0"/>
            </a:br>
            <a:r>
              <a:rPr lang="nl-NL" dirty="0"/>
              <a:t>… voor de kernledenadministratie</a:t>
            </a:r>
            <a:endParaRPr lang="nl-BE" dirty="0"/>
          </a:p>
        </p:txBody>
      </p:sp>
    </p:spTree>
    <p:extLst>
      <p:ext uri="{BB962C8B-B14F-4D97-AF65-F5344CB8AC3E}">
        <p14:creationId xmlns:p14="http://schemas.microsoft.com/office/powerpoint/2010/main" val="713038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B5679-A14D-1BD3-2C5F-726388132BE3}"/>
              </a:ext>
            </a:extLst>
          </p:cNvPr>
          <p:cNvSpPr>
            <a:spLocks noGrp="1"/>
          </p:cNvSpPr>
          <p:nvPr>
            <p:ph type="title"/>
          </p:nvPr>
        </p:nvSpPr>
        <p:spPr>
          <a:xfrm>
            <a:off x="2794958" y="681037"/>
            <a:ext cx="5720392" cy="1009652"/>
          </a:xfrm>
        </p:spPr>
        <p:txBody>
          <a:bodyPr anchor="ctr">
            <a:normAutofit/>
          </a:bodyPr>
          <a:lstStyle/>
          <a:p>
            <a:r>
              <a:rPr lang="nl-NL" dirty="0"/>
              <a:t>De kernlijst </a:t>
            </a:r>
            <a:endParaRPr lang="nl-BE" dirty="0"/>
          </a:p>
        </p:txBody>
      </p:sp>
      <p:sp>
        <p:nvSpPr>
          <p:cNvPr id="3" name="Tijdelijke aanduiding voor inhoud 2">
            <a:extLst>
              <a:ext uri="{FF2B5EF4-FFF2-40B4-BE49-F238E27FC236}">
                <a16:creationId xmlns:a16="http://schemas.microsoft.com/office/drawing/2014/main" id="{8B8F0AC5-9D33-9153-5D16-D9DD54E55F57}"/>
              </a:ext>
            </a:extLst>
          </p:cNvPr>
          <p:cNvSpPr>
            <a:spLocks noGrp="1"/>
          </p:cNvSpPr>
          <p:nvPr>
            <p:ph sz="half" idx="1"/>
          </p:nvPr>
        </p:nvSpPr>
        <p:spPr>
          <a:xfrm>
            <a:off x="628650" y="1825625"/>
            <a:ext cx="3886200" cy="4351338"/>
          </a:xfrm>
        </p:spPr>
        <p:txBody>
          <a:bodyPr vert="horz" lIns="91440" tIns="45720" rIns="91440" bIns="45720" rtlCol="0" anchor="t">
            <a:normAutofit/>
          </a:bodyPr>
          <a:lstStyle/>
          <a:p>
            <a:r>
              <a:rPr lang="nl-NL" dirty="0"/>
              <a:t>Steeds up </a:t>
            </a:r>
            <a:r>
              <a:rPr lang="nl-NL" dirty="0" err="1"/>
              <a:t>to</a:t>
            </a:r>
            <a:r>
              <a:rPr lang="nl-NL" dirty="0"/>
              <a:t> date </a:t>
            </a:r>
            <a:r>
              <a:rPr lang="nl-NL" dirty="0">
                <a:sym typeface="Wingdings" panose="05000000000000000000" pitchFamily="2" charset="2"/>
              </a:rPr>
              <a:t></a:t>
            </a:r>
            <a:r>
              <a:rPr lang="nl-NL" dirty="0"/>
              <a:t> verzekering + communicatie</a:t>
            </a:r>
          </a:p>
          <a:p>
            <a:r>
              <a:rPr lang="nl-NL" dirty="0">
                <a:latin typeface="Calibri"/>
                <a:cs typeface="Times New Roman"/>
              </a:rPr>
              <a:t>Deadline </a:t>
            </a:r>
            <a:r>
              <a:rPr lang="nl-NL">
                <a:latin typeface="Calibri"/>
                <a:cs typeface="Times New Roman"/>
                <a:sym typeface="Wingdings" panose="05000000000000000000" pitchFamily="2" charset="2"/>
              </a:rPr>
              <a:t>                 </a:t>
            </a:r>
            <a:r>
              <a:rPr lang="nl-NL" dirty="0">
                <a:latin typeface="Calibri"/>
                <a:cs typeface="Times New Roman"/>
              </a:rPr>
              <a:t> 14 november </a:t>
            </a:r>
            <a:endParaRPr lang="nl-BE">
              <a:latin typeface="Calibri"/>
              <a:cs typeface="Times New Roman"/>
            </a:endParaRPr>
          </a:p>
        </p:txBody>
      </p:sp>
      <p:pic>
        <p:nvPicPr>
          <p:cNvPr id="6" name="Afbeelding 5">
            <a:extLst>
              <a:ext uri="{FF2B5EF4-FFF2-40B4-BE49-F238E27FC236}">
                <a16:creationId xmlns:a16="http://schemas.microsoft.com/office/drawing/2014/main" id="{744772A5-5EB5-E09E-EFCE-C0CBBA2010B6}"/>
              </a:ext>
            </a:extLst>
          </p:cNvPr>
          <p:cNvPicPr>
            <a:picLocks noChangeAspect="1"/>
          </p:cNvPicPr>
          <p:nvPr/>
        </p:nvPicPr>
        <p:blipFill>
          <a:blip r:embed="rId3"/>
          <a:srcRect l="20644" r="19517" b="-2"/>
          <a:stretch/>
        </p:blipFill>
        <p:spPr>
          <a:xfrm>
            <a:off x="4629150" y="1825625"/>
            <a:ext cx="3886200" cy="4351338"/>
          </a:xfrm>
          <a:prstGeom prst="rect">
            <a:avLst/>
          </a:prstGeom>
          <a:noFill/>
        </p:spPr>
      </p:pic>
    </p:spTree>
    <p:extLst>
      <p:ext uri="{BB962C8B-B14F-4D97-AF65-F5344CB8AC3E}">
        <p14:creationId xmlns:p14="http://schemas.microsoft.com/office/powerpoint/2010/main" val="1230421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12EB9-A42B-9BC8-B4E4-B16A9C4BBF39}"/>
              </a:ext>
            </a:extLst>
          </p:cNvPr>
          <p:cNvSpPr>
            <a:spLocks noGrp="1"/>
          </p:cNvSpPr>
          <p:nvPr>
            <p:ph type="title"/>
          </p:nvPr>
        </p:nvSpPr>
        <p:spPr/>
        <p:txBody>
          <a:bodyPr/>
          <a:lstStyle/>
          <a:p>
            <a:r>
              <a:rPr lang="nl-NL" dirty="0"/>
              <a:t>Kernlijst in orde!</a:t>
            </a:r>
            <a:endParaRPr lang="nl-BE" dirty="0"/>
          </a:p>
        </p:txBody>
      </p:sp>
      <p:sp>
        <p:nvSpPr>
          <p:cNvPr id="3" name="Tijdelijke aanduiding voor inhoud 2">
            <a:extLst>
              <a:ext uri="{FF2B5EF4-FFF2-40B4-BE49-F238E27FC236}">
                <a16:creationId xmlns:a16="http://schemas.microsoft.com/office/drawing/2014/main" id="{BDF85CF0-10BC-623B-D5B1-AB5BB4E4BC24}"/>
              </a:ext>
            </a:extLst>
          </p:cNvPr>
          <p:cNvSpPr>
            <a:spLocks noGrp="1"/>
          </p:cNvSpPr>
          <p:nvPr>
            <p:ph idx="1"/>
          </p:nvPr>
        </p:nvSpPr>
        <p:spPr/>
        <p:txBody>
          <a:bodyPr/>
          <a:lstStyle/>
          <a:p>
            <a:pPr marL="514350" indent="-514350">
              <a:buAutoNum type="arabicParenR"/>
            </a:pPr>
            <a:r>
              <a:rPr lang="nl-NL" dirty="0"/>
              <a:t>Kernlid blijft: Functies aanpassen</a:t>
            </a:r>
          </a:p>
          <a:p>
            <a:pPr marL="514350" indent="-514350">
              <a:buAutoNum type="arabicParenR"/>
            </a:pPr>
            <a:r>
              <a:rPr lang="nl-NL" dirty="0"/>
              <a:t>Kernlid stopt en blijft lid: functies schrappen</a:t>
            </a:r>
          </a:p>
          <a:p>
            <a:pPr marL="514350" indent="-514350">
              <a:buAutoNum type="arabicParenR"/>
            </a:pPr>
            <a:r>
              <a:rPr lang="nl-NL" dirty="0"/>
              <a:t>Kernlid stopt volledig: lidmaatschap verwijderen</a:t>
            </a:r>
          </a:p>
          <a:p>
            <a:pPr marL="514350" indent="-514350">
              <a:buAutoNum type="arabicParenR"/>
            </a:pPr>
            <a:r>
              <a:rPr lang="nl-NL" dirty="0"/>
              <a:t>Nieuw bestuurslid: Toevoegen vanuit ledenlijst</a:t>
            </a:r>
          </a:p>
          <a:p>
            <a:pPr marL="514350" indent="-514350">
              <a:buAutoNum type="arabicParenR"/>
            </a:pPr>
            <a:r>
              <a:rPr lang="nl-NL" dirty="0"/>
              <a:t>Bevestig de lijst!</a:t>
            </a:r>
            <a:endParaRPr lang="nl-BE" dirty="0"/>
          </a:p>
        </p:txBody>
      </p:sp>
    </p:spTree>
    <p:extLst>
      <p:ext uri="{BB962C8B-B14F-4D97-AF65-F5344CB8AC3E}">
        <p14:creationId xmlns:p14="http://schemas.microsoft.com/office/powerpoint/2010/main" val="3853036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1C87A-0BE7-1670-4D5D-16CE5F6DCAD4}"/>
              </a:ext>
            </a:extLst>
          </p:cNvPr>
          <p:cNvSpPr>
            <a:spLocks noGrp="1"/>
          </p:cNvSpPr>
          <p:nvPr>
            <p:ph type="title"/>
          </p:nvPr>
        </p:nvSpPr>
        <p:spPr/>
        <p:txBody>
          <a:bodyPr/>
          <a:lstStyle/>
          <a:p>
            <a:r>
              <a:rPr lang="nl-NL" dirty="0"/>
              <a:t>Kernlijst in orde: stap 1</a:t>
            </a:r>
            <a:endParaRPr lang="nl-BE" dirty="0"/>
          </a:p>
        </p:txBody>
      </p:sp>
      <p:sp>
        <p:nvSpPr>
          <p:cNvPr id="3" name="Tijdelijke aanduiding voor inhoud 2">
            <a:extLst>
              <a:ext uri="{FF2B5EF4-FFF2-40B4-BE49-F238E27FC236}">
                <a16:creationId xmlns:a16="http://schemas.microsoft.com/office/drawing/2014/main" id="{2D557E63-9420-D643-F6D2-05E122469E3B}"/>
              </a:ext>
            </a:extLst>
          </p:cNvPr>
          <p:cNvSpPr>
            <a:spLocks noGrp="1"/>
          </p:cNvSpPr>
          <p:nvPr>
            <p:ph idx="1"/>
          </p:nvPr>
        </p:nvSpPr>
        <p:spPr/>
        <p:txBody>
          <a:bodyPr>
            <a:normAutofit fontScale="85000" lnSpcReduction="20000"/>
          </a:bodyPr>
          <a:lstStyle/>
          <a:p>
            <a:pPr marL="0" indent="0">
              <a:buNone/>
            </a:pPr>
            <a:r>
              <a:rPr lang="nl-NL" sz="2800" b="0" i="0" u="none" strike="noStrike" baseline="0" dirty="0">
                <a:solidFill>
                  <a:srgbClr val="000000"/>
                </a:solidFill>
                <a:latin typeface="Wingdings" panose="05000000000000000000" pitchFamily="2" charset="2"/>
              </a:rPr>
              <a:t> </a:t>
            </a:r>
            <a:r>
              <a:rPr lang="nl-NL" sz="2800" b="0" i="0" u="none" strike="noStrike" baseline="0" dirty="0">
                <a:solidFill>
                  <a:srgbClr val="000000"/>
                </a:solidFill>
                <a:latin typeface="Akzidenz-Grotesk Pro Regular"/>
              </a:rPr>
              <a:t>Aanmelden in Click (</a:t>
            </a:r>
            <a:r>
              <a:rPr lang="nl-NL" sz="2800" b="0" i="0" u="sng" strike="noStrike" baseline="0" dirty="0">
                <a:solidFill>
                  <a:srgbClr val="000000"/>
                </a:solidFill>
                <a:latin typeface="Akzidenz-Grotesk Pro Regular"/>
              </a:rPr>
              <a:t>www.groenekring.be/click</a:t>
            </a:r>
            <a:r>
              <a:rPr lang="nl-NL" sz="2800" b="0" i="0" u="none" strike="noStrike" baseline="0" dirty="0">
                <a:solidFill>
                  <a:srgbClr val="000000"/>
                </a:solidFill>
                <a:latin typeface="Akzidenz-Grotesk Pro Regular"/>
              </a:rPr>
              <a:t>). </a:t>
            </a:r>
          </a:p>
          <a:p>
            <a:pPr marL="0" indent="0">
              <a:buNone/>
            </a:pPr>
            <a:r>
              <a:rPr lang="nl-BE" sz="2800" b="0" i="0" u="none" strike="noStrike" baseline="0" dirty="0">
                <a:solidFill>
                  <a:srgbClr val="000000"/>
                </a:solidFill>
                <a:latin typeface="Wingdings" panose="05000000000000000000" pitchFamily="2" charset="2"/>
              </a:rPr>
              <a:t> </a:t>
            </a:r>
            <a:r>
              <a:rPr lang="nl-BE" sz="2800" b="0" i="0" u="none" strike="noStrike" baseline="0" dirty="0">
                <a:solidFill>
                  <a:srgbClr val="000000"/>
                </a:solidFill>
                <a:latin typeface="Akzidenz-Grotesk Pro Regular"/>
              </a:rPr>
              <a:t>Ga naar ‘Kern’ &gt; ‘Kernlijst’. </a:t>
            </a:r>
          </a:p>
          <a:p>
            <a:pPr marL="0" indent="0">
              <a:buNone/>
            </a:pPr>
            <a:r>
              <a:rPr lang="nl-NL" sz="2800" b="0" i="0" u="none" strike="noStrike" baseline="0" dirty="0">
                <a:solidFill>
                  <a:srgbClr val="000000"/>
                </a:solidFill>
                <a:latin typeface="Wingdings" panose="05000000000000000000" pitchFamily="2" charset="2"/>
              </a:rPr>
              <a:t> </a:t>
            </a:r>
            <a:r>
              <a:rPr lang="nl-NL" sz="2800" b="0" i="0" u="none" strike="noStrike" baseline="0" dirty="0">
                <a:solidFill>
                  <a:srgbClr val="000000"/>
                </a:solidFill>
                <a:latin typeface="Akzidenz-Grotesk Pro Regular"/>
              </a:rPr>
              <a:t>Scrol in de lijst of zoek de persoon via het venster ‘zoeken’. </a:t>
            </a:r>
          </a:p>
          <a:p>
            <a:pPr marL="0" indent="0">
              <a:buNone/>
            </a:pPr>
            <a:r>
              <a:rPr lang="nl-NL" sz="2800" b="0" i="0" u="none" strike="noStrike" baseline="0" dirty="0">
                <a:solidFill>
                  <a:srgbClr val="000000"/>
                </a:solidFill>
                <a:latin typeface="Wingdings" panose="05000000000000000000" pitchFamily="2" charset="2"/>
              </a:rPr>
              <a:t> </a:t>
            </a:r>
            <a:r>
              <a:rPr lang="nl-NL" sz="2800" b="0" i="0" u="none" strike="noStrike" baseline="0" dirty="0">
                <a:solidFill>
                  <a:srgbClr val="000000"/>
                </a:solidFill>
                <a:latin typeface="Akzidenz-Grotesk Pro Regular"/>
              </a:rPr>
              <a:t>Klik het vinkje dat voor de naam van de persoon staat aan. </a:t>
            </a:r>
          </a:p>
          <a:p>
            <a:pPr marL="0" indent="0">
              <a:buNone/>
            </a:pPr>
            <a:r>
              <a:rPr lang="nl-NL" sz="2800" b="0" i="0" u="none" strike="noStrike" baseline="0" dirty="0">
                <a:solidFill>
                  <a:srgbClr val="000000"/>
                </a:solidFill>
                <a:latin typeface="Akzidenz-Grotesk Pro Regular"/>
              </a:rPr>
              <a:t>	- Klik op ‘Functies aanpassen’ &gt; kies voor ‘Functies 		beheren’. </a:t>
            </a:r>
          </a:p>
          <a:p>
            <a:pPr marL="0" indent="0">
              <a:buNone/>
            </a:pPr>
            <a:r>
              <a:rPr lang="nl-NL" sz="2800" b="0" i="0" u="none" strike="noStrike" baseline="0" dirty="0">
                <a:solidFill>
                  <a:srgbClr val="000000"/>
                </a:solidFill>
                <a:latin typeface="Akzidenz-Grotesk Pro Regular"/>
              </a:rPr>
              <a:t>	- Schrap functies die dit kernlid niet meer zal uitvoeren 	door het vinkje in de tabel uit te vinken. </a:t>
            </a:r>
          </a:p>
          <a:p>
            <a:pPr marL="0" indent="0">
              <a:buNone/>
            </a:pPr>
            <a:r>
              <a:rPr lang="nl-NL" sz="2800" b="0" i="0" u="none" strike="noStrike" baseline="0" dirty="0">
                <a:solidFill>
                  <a:srgbClr val="000000"/>
                </a:solidFill>
                <a:latin typeface="Akzidenz-Grotesk Pro Regular"/>
              </a:rPr>
              <a:t>	- Voeg nieuwe functies toe via ‘Functie toevoegen’. 	Selecteer uit de lijst de nieuwe functie en klik op 	‘Toevoegen’. </a:t>
            </a:r>
          </a:p>
          <a:p>
            <a:endParaRPr lang="nl-BE" dirty="0"/>
          </a:p>
        </p:txBody>
      </p:sp>
    </p:spTree>
    <p:extLst>
      <p:ext uri="{BB962C8B-B14F-4D97-AF65-F5344CB8AC3E}">
        <p14:creationId xmlns:p14="http://schemas.microsoft.com/office/powerpoint/2010/main" val="3619387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805B5-FFC8-70A9-CADB-2BCB2ED92B9A}"/>
              </a:ext>
            </a:extLst>
          </p:cNvPr>
          <p:cNvSpPr>
            <a:spLocks noGrp="1"/>
          </p:cNvSpPr>
          <p:nvPr>
            <p:ph type="title"/>
          </p:nvPr>
        </p:nvSpPr>
        <p:spPr/>
        <p:txBody>
          <a:bodyPr/>
          <a:lstStyle/>
          <a:p>
            <a:r>
              <a:rPr lang="nl-NL">
                <a:cs typeface="Calibri"/>
              </a:rPr>
              <a:t>Kernlijst in orde: stap 1</a:t>
            </a:r>
            <a:endParaRPr lang="nl-NL"/>
          </a:p>
        </p:txBody>
      </p:sp>
      <p:pic>
        <p:nvPicPr>
          <p:cNvPr id="4" name="Tijdelijke aanduiding voor inhoud 3" descr="Afbeelding met tekst, schermopname, kleding, Menselijk gezicht&#10;&#10;Automatisch gegenereerde beschrijving">
            <a:extLst>
              <a:ext uri="{FF2B5EF4-FFF2-40B4-BE49-F238E27FC236}">
                <a16:creationId xmlns:a16="http://schemas.microsoft.com/office/drawing/2014/main" id="{ED78AF04-B892-A914-9604-D29606FE47B5}"/>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2853204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805B5-FFC8-70A9-CADB-2BCB2ED92B9A}"/>
              </a:ext>
            </a:extLst>
          </p:cNvPr>
          <p:cNvSpPr>
            <a:spLocks noGrp="1"/>
          </p:cNvSpPr>
          <p:nvPr>
            <p:ph type="title"/>
          </p:nvPr>
        </p:nvSpPr>
        <p:spPr/>
        <p:txBody>
          <a:bodyPr/>
          <a:lstStyle/>
          <a:p>
            <a:r>
              <a:rPr lang="nl-NL">
                <a:cs typeface="Calibri"/>
              </a:rPr>
              <a:t>Kernlijst in orde: stap 1</a:t>
            </a:r>
            <a:endParaRPr lang="nl-NL"/>
          </a:p>
        </p:txBody>
      </p:sp>
      <p:pic>
        <p:nvPicPr>
          <p:cNvPr id="6" name="Tijdelijke aanduiding voor inhoud 5" descr="Afbeelding met tekst, schermopname, software, Webpagina&#10;&#10;Automatisch gegenereerde beschrijving">
            <a:extLst>
              <a:ext uri="{FF2B5EF4-FFF2-40B4-BE49-F238E27FC236}">
                <a16:creationId xmlns:a16="http://schemas.microsoft.com/office/drawing/2014/main" id="{3788B5BF-B846-74C1-C175-3CD113F5248F}"/>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3899295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805B5-FFC8-70A9-CADB-2BCB2ED92B9A}"/>
              </a:ext>
            </a:extLst>
          </p:cNvPr>
          <p:cNvSpPr>
            <a:spLocks noGrp="1"/>
          </p:cNvSpPr>
          <p:nvPr>
            <p:ph type="title"/>
          </p:nvPr>
        </p:nvSpPr>
        <p:spPr/>
        <p:txBody>
          <a:bodyPr/>
          <a:lstStyle/>
          <a:p>
            <a:r>
              <a:rPr lang="nl-NL">
                <a:cs typeface="Calibri"/>
              </a:rPr>
              <a:t>Kernlijst in orde: stap 1</a:t>
            </a:r>
            <a:endParaRPr lang="nl-NL"/>
          </a:p>
        </p:txBody>
      </p:sp>
      <p:pic>
        <p:nvPicPr>
          <p:cNvPr id="9" name="Tijdelijke aanduiding voor inhoud 8" descr="Afbeelding met tekst, elektronica, schermopname, software&#10;&#10;Automatisch gegenereerde beschrijving">
            <a:extLst>
              <a:ext uri="{FF2B5EF4-FFF2-40B4-BE49-F238E27FC236}">
                <a16:creationId xmlns:a16="http://schemas.microsoft.com/office/drawing/2014/main" id="{8F3E22A4-FC6F-D6E8-28B1-52E1418B391B}"/>
              </a:ext>
            </a:extLst>
          </p:cNvPr>
          <p:cNvPicPr>
            <a:picLocks noGrp="1" noChangeAspect="1"/>
          </p:cNvPicPr>
          <p:nvPr>
            <p:ph idx="1"/>
          </p:nvPr>
        </p:nvPicPr>
        <p:blipFill>
          <a:blip r:embed="rId2"/>
          <a:stretch>
            <a:fillRect/>
          </a:stretch>
        </p:blipFill>
        <p:spPr>
          <a:xfrm>
            <a:off x="628650" y="1832246"/>
            <a:ext cx="7886700" cy="4338096"/>
          </a:xfrm>
        </p:spPr>
      </p:pic>
    </p:spTree>
    <p:extLst>
      <p:ext uri="{BB962C8B-B14F-4D97-AF65-F5344CB8AC3E}">
        <p14:creationId xmlns:p14="http://schemas.microsoft.com/office/powerpoint/2010/main" val="3524873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E6047-B38B-0C00-2B8A-718B2BF108F7}"/>
              </a:ext>
            </a:extLst>
          </p:cNvPr>
          <p:cNvSpPr>
            <a:spLocks noGrp="1"/>
          </p:cNvSpPr>
          <p:nvPr>
            <p:ph type="title"/>
          </p:nvPr>
        </p:nvSpPr>
        <p:spPr/>
        <p:txBody>
          <a:bodyPr/>
          <a:lstStyle/>
          <a:p>
            <a:r>
              <a:rPr lang="nl-NL">
                <a:cs typeface="Calibri"/>
              </a:rPr>
              <a:t>Kernlijst in orde: stap 1</a:t>
            </a:r>
            <a:endParaRPr lang="nl-NL"/>
          </a:p>
        </p:txBody>
      </p:sp>
      <p:pic>
        <p:nvPicPr>
          <p:cNvPr id="7" name="Tijdelijke aanduiding voor inhoud 6" descr="Afbeelding met tekst, schermopname, software, Computerpictogram&#10;&#10;Automatisch gegenereerde beschrijving">
            <a:extLst>
              <a:ext uri="{FF2B5EF4-FFF2-40B4-BE49-F238E27FC236}">
                <a16:creationId xmlns:a16="http://schemas.microsoft.com/office/drawing/2014/main" id="{8732AADB-F6BE-2334-BA93-0E5DF37A4DE3}"/>
              </a:ext>
            </a:extLst>
          </p:cNvPr>
          <p:cNvPicPr>
            <a:picLocks noGrp="1" noChangeAspect="1"/>
          </p:cNvPicPr>
          <p:nvPr>
            <p:ph idx="1"/>
          </p:nvPr>
        </p:nvPicPr>
        <p:blipFill>
          <a:blip r:embed="rId2"/>
          <a:stretch>
            <a:fillRect/>
          </a:stretch>
        </p:blipFill>
        <p:spPr>
          <a:xfrm>
            <a:off x="628650" y="1902149"/>
            <a:ext cx="7886700" cy="4198290"/>
          </a:xfrm>
        </p:spPr>
      </p:pic>
    </p:spTree>
    <p:extLst>
      <p:ext uri="{BB962C8B-B14F-4D97-AF65-F5344CB8AC3E}">
        <p14:creationId xmlns:p14="http://schemas.microsoft.com/office/powerpoint/2010/main" val="2677268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8A55E-64DD-65B7-B900-0268E3C9CD2C}"/>
              </a:ext>
            </a:extLst>
          </p:cNvPr>
          <p:cNvSpPr>
            <a:spLocks noGrp="1"/>
          </p:cNvSpPr>
          <p:nvPr>
            <p:ph type="title"/>
          </p:nvPr>
        </p:nvSpPr>
        <p:spPr/>
        <p:txBody>
          <a:bodyPr/>
          <a:lstStyle/>
          <a:p>
            <a:r>
              <a:rPr lang="nl-NL" dirty="0"/>
              <a:t>Kernlijst in orde: stap 2</a:t>
            </a:r>
            <a:endParaRPr lang="nl-BE" dirty="0"/>
          </a:p>
        </p:txBody>
      </p:sp>
      <p:sp>
        <p:nvSpPr>
          <p:cNvPr id="3" name="Tijdelijke aanduiding voor inhoud 2">
            <a:extLst>
              <a:ext uri="{FF2B5EF4-FFF2-40B4-BE49-F238E27FC236}">
                <a16:creationId xmlns:a16="http://schemas.microsoft.com/office/drawing/2014/main" id="{D0A19A86-EFF7-AEE3-2E5D-B9D7BA398E52}"/>
              </a:ext>
            </a:extLst>
          </p:cNvPr>
          <p:cNvSpPr>
            <a:spLocks noGrp="1"/>
          </p:cNvSpPr>
          <p:nvPr>
            <p:ph idx="1"/>
          </p:nvPr>
        </p:nvSpPr>
        <p:spPr/>
        <p:txBody>
          <a:bodyPr>
            <a:normAutofit/>
          </a:bodyPr>
          <a:lstStyle/>
          <a:p>
            <a:pPr marL="0" indent="0">
              <a:buNone/>
            </a:pPr>
            <a:r>
              <a:rPr lang="nl-NL" sz="2800" b="0" i="0" u="none" strike="noStrike" baseline="0" dirty="0">
                <a:solidFill>
                  <a:srgbClr val="000000"/>
                </a:solidFill>
                <a:latin typeface="Wingdings" panose="05000000000000000000" pitchFamily="2" charset="2"/>
              </a:rPr>
              <a:t> </a:t>
            </a:r>
            <a:r>
              <a:rPr lang="nl-NL" sz="2800" b="0" i="0" u="none" strike="noStrike" baseline="0" dirty="0">
                <a:solidFill>
                  <a:srgbClr val="000000"/>
                </a:solidFill>
                <a:latin typeface="Akzidenz-Grotesk Pro Regular"/>
              </a:rPr>
              <a:t>Aanmelden in Click (</a:t>
            </a:r>
            <a:r>
              <a:rPr lang="nl-NL" sz="2800" b="0" i="0" u="sng" strike="noStrike" baseline="0" dirty="0">
                <a:solidFill>
                  <a:srgbClr val="000000"/>
                </a:solidFill>
                <a:latin typeface="Akzidenz-Grotesk Pro Regular"/>
              </a:rPr>
              <a:t>www.groenekring.be/click</a:t>
            </a:r>
            <a:r>
              <a:rPr lang="nl-NL" sz="2800" b="0" i="0" u="none" strike="noStrike" baseline="0" dirty="0">
                <a:solidFill>
                  <a:srgbClr val="000000"/>
                </a:solidFill>
                <a:latin typeface="Akzidenz-Grotesk Pro Regular"/>
              </a:rPr>
              <a:t>). </a:t>
            </a:r>
          </a:p>
          <a:p>
            <a:pPr marL="0" indent="0">
              <a:buNone/>
            </a:pPr>
            <a:r>
              <a:rPr lang="nl-BE" sz="2800" b="0" i="0" u="none" strike="noStrike" baseline="0" dirty="0">
                <a:solidFill>
                  <a:srgbClr val="000000"/>
                </a:solidFill>
                <a:latin typeface="Wingdings" panose="05000000000000000000" pitchFamily="2" charset="2"/>
              </a:rPr>
              <a:t> </a:t>
            </a:r>
            <a:r>
              <a:rPr lang="nl-BE" sz="2800" b="0" i="0" u="none" strike="noStrike" baseline="0" dirty="0">
                <a:solidFill>
                  <a:srgbClr val="000000"/>
                </a:solidFill>
                <a:latin typeface="Akzidenz-Grotesk Pro Regular"/>
              </a:rPr>
              <a:t>Ga naar ‘Kern’ &gt; ‘Kernlijst’. </a:t>
            </a:r>
          </a:p>
          <a:p>
            <a:pPr marL="0" indent="0">
              <a:buNone/>
            </a:pPr>
            <a:r>
              <a:rPr lang="nl-NL" sz="2800" b="0" i="0" u="none" strike="noStrike" baseline="0" dirty="0">
                <a:solidFill>
                  <a:srgbClr val="000000"/>
                </a:solidFill>
                <a:latin typeface="Wingdings" panose="05000000000000000000" pitchFamily="2" charset="2"/>
              </a:rPr>
              <a:t> </a:t>
            </a:r>
            <a:r>
              <a:rPr lang="nl-NL" sz="2800" b="0" i="0" u="none" strike="noStrike" baseline="0" dirty="0">
                <a:solidFill>
                  <a:srgbClr val="000000"/>
                </a:solidFill>
                <a:latin typeface="Akzidenz-Grotesk Pro Regular"/>
              </a:rPr>
              <a:t>Scrol in de lijst of zoek de persoon via het venster ‘zoeken’. </a:t>
            </a:r>
          </a:p>
          <a:p>
            <a:pPr marL="0" indent="0">
              <a:buNone/>
            </a:pPr>
            <a:r>
              <a:rPr lang="nl-NL" sz="2800" b="0" i="0" u="none" strike="noStrike" baseline="0" dirty="0">
                <a:solidFill>
                  <a:srgbClr val="000000"/>
                </a:solidFill>
                <a:latin typeface="Wingdings" panose="05000000000000000000" pitchFamily="2" charset="2"/>
              </a:rPr>
              <a:t> </a:t>
            </a:r>
            <a:r>
              <a:rPr lang="nl-NL" sz="2800" b="0" i="0" u="none" strike="noStrike" baseline="0" dirty="0">
                <a:solidFill>
                  <a:srgbClr val="000000"/>
                </a:solidFill>
                <a:latin typeface="Akzidenz-Grotesk Pro Regular"/>
              </a:rPr>
              <a:t>Klik het vinkje dat voor de naam van de persoon staat aan. </a:t>
            </a:r>
          </a:p>
          <a:p>
            <a:pPr marL="0" indent="0">
              <a:buNone/>
            </a:pPr>
            <a:r>
              <a:rPr lang="nl-NL" sz="2800" b="0" i="0" u="none" strike="noStrike" baseline="0" dirty="0">
                <a:solidFill>
                  <a:srgbClr val="000000"/>
                </a:solidFill>
                <a:latin typeface="Akzidenz-Grotesk Pro Regular"/>
              </a:rPr>
              <a:t>		- Alle functies schrappen &gt; kies voor 			‘Schrap alle functies’. </a:t>
            </a:r>
          </a:p>
          <a:p>
            <a:endParaRPr lang="nl-BE" dirty="0"/>
          </a:p>
        </p:txBody>
      </p:sp>
    </p:spTree>
    <p:extLst>
      <p:ext uri="{BB962C8B-B14F-4D97-AF65-F5344CB8AC3E}">
        <p14:creationId xmlns:p14="http://schemas.microsoft.com/office/powerpoint/2010/main" val="1957196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7AC6D-4045-07F1-D94E-C6F3696C421C}"/>
              </a:ext>
            </a:extLst>
          </p:cNvPr>
          <p:cNvSpPr>
            <a:spLocks noGrp="1"/>
          </p:cNvSpPr>
          <p:nvPr>
            <p:ph type="title"/>
          </p:nvPr>
        </p:nvSpPr>
        <p:spPr/>
        <p:txBody>
          <a:bodyPr/>
          <a:lstStyle/>
          <a:p>
            <a:r>
              <a:rPr lang="nl-NL" dirty="0"/>
              <a:t>Eerste keer aanmelden!</a:t>
            </a:r>
            <a:endParaRPr lang="nl-BE" dirty="0"/>
          </a:p>
        </p:txBody>
      </p:sp>
      <p:sp>
        <p:nvSpPr>
          <p:cNvPr id="3" name="Tijdelijke aanduiding voor inhoud 2">
            <a:extLst>
              <a:ext uri="{FF2B5EF4-FFF2-40B4-BE49-F238E27FC236}">
                <a16:creationId xmlns:a16="http://schemas.microsoft.com/office/drawing/2014/main" id="{04CBE414-55D4-E2E1-3542-0A3186E31058}"/>
              </a:ext>
            </a:extLst>
          </p:cNvPr>
          <p:cNvSpPr>
            <a:spLocks noGrp="1"/>
          </p:cNvSpPr>
          <p:nvPr>
            <p:ph idx="1"/>
          </p:nvPr>
        </p:nvSpPr>
        <p:spPr/>
        <p:txBody>
          <a:bodyPr/>
          <a:lstStyle/>
          <a:p>
            <a:pPr marL="0" indent="0">
              <a:buNone/>
            </a:pPr>
            <a:r>
              <a:rPr lang="nl-NL" sz="1800" b="0" i="0" u="none" strike="noStrike" baseline="0" dirty="0">
                <a:solidFill>
                  <a:srgbClr val="000000"/>
                </a:solidFill>
                <a:latin typeface="Akzidenz-Grotesk Pro Regular"/>
              </a:rPr>
              <a:t>Je ontvangt automatisch een welkomstmail voor Click van zodra je gewestsecretaris jou lid gemaakt heeft van je Groene Kringgewest. Als je het mailtje opent, krijg je onderstaande stappen te zien. Volg deze stappen om toegang te krijgen tot Click.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Klik op de link in de mail en ruil de uitnodigingscode in.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Kies een wachtwoord en bevestig dat nogmaals. Opgelet, een wachtwoord moet bestaan uit minstens 7 tekens, waarvan 1 cijfer, 1 leesteken of speciaal teken, en 1 hoofdletter.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Typ de beveiligingstekst uit de afbeelding over. </a:t>
            </a:r>
          </a:p>
          <a:p>
            <a:pPr marL="0" indent="0">
              <a:buNone/>
            </a:pPr>
            <a:r>
              <a:rPr lang="nl-BE" sz="1800" b="0" i="0" u="none" strike="noStrike" baseline="0" dirty="0">
                <a:solidFill>
                  <a:srgbClr val="000000"/>
                </a:solidFill>
                <a:latin typeface="Wingdings" panose="05000000000000000000" pitchFamily="2" charset="2"/>
              </a:rPr>
              <a:t> </a:t>
            </a:r>
            <a:r>
              <a:rPr lang="nl-BE" sz="1800" b="0" i="0" u="none" strike="noStrike" baseline="0" dirty="0">
                <a:solidFill>
                  <a:srgbClr val="000000"/>
                </a:solidFill>
                <a:latin typeface="Akzidenz-Grotesk Pro Regular"/>
              </a:rPr>
              <a:t>Aanvaard de algemene voorwaarden.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Ziezo, vanaf nu heb je toegang tot Click! </a:t>
            </a:r>
          </a:p>
          <a:p>
            <a:pPr marL="0" indent="0">
              <a:buNone/>
            </a:pPr>
            <a:r>
              <a:rPr lang="nl-NL" sz="1800" b="1" i="0" u="none" strike="noStrike" baseline="0" dirty="0">
                <a:solidFill>
                  <a:srgbClr val="000000"/>
                </a:solidFill>
                <a:latin typeface="Akzidenz-Grotesk Pro Bold"/>
              </a:rPr>
              <a:t>Let op: </a:t>
            </a:r>
            <a:r>
              <a:rPr lang="nl-NL" sz="1800" b="0" i="0" u="none" strike="noStrike" baseline="0" dirty="0">
                <a:solidFill>
                  <a:srgbClr val="000000"/>
                </a:solidFill>
                <a:latin typeface="Akzidenz-Grotesk Pro Regular"/>
              </a:rPr>
              <a:t>Je registratiemail kan ook bij je ongewenste mails terechtkomen. </a:t>
            </a:r>
            <a:endParaRPr lang="nl-BE" dirty="0"/>
          </a:p>
        </p:txBody>
      </p:sp>
    </p:spTree>
    <p:extLst>
      <p:ext uri="{BB962C8B-B14F-4D97-AF65-F5344CB8AC3E}">
        <p14:creationId xmlns:p14="http://schemas.microsoft.com/office/powerpoint/2010/main" val="720324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805B5-FFC8-70A9-CADB-2BCB2ED92B9A}"/>
              </a:ext>
            </a:extLst>
          </p:cNvPr>
          <p:cNvSpPr>
            <a:spLocks noGrp="1"/>
          </p:cNvSpPr>
          <p:nvPr>
            <p:ph type="title"/>
          </p:nvPr>
        </p:nvSpPr>
        <p:spPr/>
        <p:txBody>
          <a:bodyPr/>
          <a:lstStyle/>
          <a:p>
            <a:r>
              <a:rPr lang="nl-NL" dirty="0">
                <a:cs typeface="Calibri"/>
              </a:rPr>
              <a:t>Kernlijst in orde: stap </a:t>
            </a:r>
            <a:r>
              <a:rPr lang="nl-NL">
                <a:cs typeface="Calibri"/>
              </a:rPr>
              <a:t>2</a:t>
            </a:r>
            <a:endParaRPr lang="nl-NL"/>
          </a:p>
        </p:txBody>
      </p:sp>
      <p:pic>
        <p:nvPicPr>
          <p:cNvPr id="4" name="Tijdelijke aanduiding voor inhoud 3" descr="Afbeelding met tekst, schermopname, kleding, Menselijk gezicht&#10;&#10;Automatisch gegenereerde beschrijving">
            <a:extLst>
              <a:ext uri="{FF2B5EF4-FFF2-40B4-BE49-F238E27FC236}">
                <a16:creationId xmlns:a16="http://schemas.microsoft.com/office/drawing/2014/main" id="{ED78AF04-B892-A914-9604-D29606FE47B5}"/>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3214360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805B5-FFC8-70A9-CADB-2BCB2ED92B9A}"/>
              </a:ext>
            </a:extLst>
          </p:cNvPr>
          <p:cNvSpPr>
            <a:spLocks noGrp="1"/>
          </p:cNvSpPr>
          <p:nvPr>
            <p:ph type="title"/>
          </p:nvPr>
        </p:nvSpPr>
        <p:spPr/>
        <p:txBody>
          <a:bodyPr/>
          <a:lstStyle/>
          <a:p>
            <a:r>
              <a:rPr lang="nl-NL" dirty="0">
                <a:cs typeface="Calibri"/>
              </a:rPr>
              <a:t>Kernlijst in orde: stap </a:t>
            </a:r>
            <a:r>
              <a:rPr lang="nl-NL">
                <a:cs typeface="Calibri"/>
              </a:rPr>
              <a:t>2</a:t>
            </a:r>
            <a:endParaRPr lang="nl-NL"/>
          </a:p>
        </p:txBody>
      </p:sp>
      <p:pic>
        <p:nvPicPr>
          <p:cNvPr id="6" name="Tijdelijke aanduiding voor inhoud 5" descr="Afbeelding met tekst, schermopname, software, Webpagina&#10;&#10;Automatisch gegenereerde beschrijving">
            <a:extLst>
              <a:ext uri="{FF2B5EF4-FFF2-40B4-BE49-F238E27FC236}">
                <a16:creationId xmlns:a16="http://schemas.microsoft.com/office/drawing/2014/main" id="{3788B5BF-B846-74C1-C175-3CD113F5248F}"/>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1630222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805B5-FFC8-70A9-CADB-2BCB2ED92B9A}"/>
              </a:ext>
            </a:extLst>
          </p:cNvPr>
          <p:cNvSpPr>
            <a:spLocks noGrp="1"/>
          </p:cNvSpPr>
          <p:nvPr>
            <p:ph type="title"/>
          </p:nvPr>
        </p:nvSpPr>
        <p:spPr/>
        <p:txBody>
          <a:bodyPr/>
          <a:lstStyle/>
          <a:p>
            <a:r>
              <a:rPr lang="nl-NL" dirty="0">
                <a:cs typeface="Calibri"/>
              </a:rPr>
              <a:t>Kernlijst in orde: stap </a:t>
            </a:r>
            <a:r>
              <a:rPr lang="nl-NL">
                <a:cs typeface="Calibri"/>
              </a:rPr>
              <a:t>2</a:t>
            </a:r>
            <a:endParaRPr lang="nl-NL"/>
          </a:p>
        </p:txBody>
      </p:sp>
      <p:pic>
        <p:nvPicPr>
          <p:cNvPr id="3" name="Tijdelijke aanduiding voor inhoud 2" descr="Afbeelding met tekst, elektronica, schermopname, software&#10;&#10;Automatisch gegenereerde beschrijving">
            <a:extLst>
              <a:ext uri="{FF2B5EF4-FFF2-40B4-BE49-F238E27FC236}">
                <a16:creationId xmlns:a16="http://schemas.microsoft.com/office/drawing/2014/main" id="{E953BDCA-0605-91F5-C7E6-5110B46082C3}"/>
              </a:ext>
            </a:extLst>
          </p:cNvPr>
          <p:cNvPicPr>
            <a:picLocks noGrp="1" noChangeAspect="1"/>
          </p:cNvPicPr>
          <p:nvPr>
            <p:ph idx="1"/>
          </p:nvPr>
        </p:nvPicPr>
        <p:blipFill>
          <a:blip r:embed="rId2"/>
          <a:stretch>
            <a:fillRect/>
          </a:stretch>
        </p:blipFill>
        <p:spPr>
          <a:xfrm>
            <a:off x="661097" y="1825625"/>
            <a:ext cx="7821805" cy="4351338"/>
          </a:xfrm>
        </p:spPr>
      </p:pic>
    </p:spTree>
    <p:extLst>
      <p:ext uri="{BB962C8B-B14F-4D97-AF65-F5344CB8AC3E}">
        <p14:creationId xmlns:p14="http://schemas.microsoft.com/office/powerpoint/2010/main" val="4015646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6525C-D4A7-BBB1-025D-3823E118AF2C}"/>
              </a:ext>
            </a:extLst>
          </p:cNvPr>
          <p:cNvSpPr>
            <a:spLocks noGrp="1"/>
          </p:cNvSpPr>
          <p:nvPr>
            <p:ph type="title"/>
          </p:nvPr>
        </p:nvSpPr>
        <p:spPr/>
        <p:txBody>
          <a:bodyPr/>
          <a:lstStyle/>
          <a:p>
            <a:r>
              <a:rPr lang="nl-NL" dirty="0"/>
              <a:t>Kernlijst in orde: stap 3</a:t>
            </a:r>
            <a:endParaRPr lang="nl-BE" dirty="0"/>
          </a:p>
        </p:txBody>
      </p:sp>
      <p:sp>
        <p:nvSpPr>
          <p:cNvPr id="3" name="Tijdelijke aanduiding voor inhoud 2">
            <a:extLst>
              <a:ext uri="{FF2B5EF4-FFF2-40B4-BE49-F238E27FC236}">
                <a16:creationId xmlns:a16="http://schemas.microsoft.com/office/drawing/2014/main" id="{C871BE29-91E0-2C3F-F0AB-66674068FFF6}"/>
              </a:ext>
            </a:extLst>
          </p:cNvPr>
          <p:cNvSpPr>
            <a:spLocks noGrp="1"/>
          </p:cNvSpPr>
          <p:nvPr>
            <p:ph idx="1"/>
          </p:nvPr>
        </p:nvSpPr>
        <p:spPr/>
        <p:txBody>
          <a:bodyPr>
            <a:normAutofit/>
          </a:bodyPr>
          <a:lstStyle/>
          <a:p>
            <a:pPr marL="0" indent="0">
              <a:buNone/>
            </a:pPr>
            <a:r>
              <a:rPr lang="nl-NL" sz="2800" b="0" i="0" u="none" strike="noStrike" baseline="0" dirty="0">
                <a:solidFill>
                  <a:srgbClr val="000000"/>
                </a:solidFill>
                <a:latin typeface="Wingdings" panose="05000000000000000000" pitchFamily="2" charset="2"/>
              </a:rPr>
              <a:t> </a:t>
            </a:r>
            <a:r>
              <a:rPr lang="nl-NL" sz="2800" b="0" i="0" u="none" strike="noStrike" baseline="0" dirty="0">
                <a:solidFill>
                  <a:srgbClr val="000000"/>
                </a:solidFill>
                <a:latin typeface="Akzidenz-Grotesk Pro Regular"/>
              </a:rPr>
              <a:t>Aanmelden in Click (</a:t>
            </a:r>
            <a:r>
              <a:rPr lang="nl-NL" sz="2800" b="0" i="0" u="sng" strike="noStrike" baseline="0" dirty="0">
                <a:solidFill>
                  <a:srgbClr val="000000"/>
                </a:solidFill>
                <a:latin typeface="Akzidenz-Grotesk Pro Regular"/>
              </a:rPr>
              <a:t>www.groenekring.be/click</a:t>
            </a:r>
            <a:r>
              <a:rPr lang="nl-NL" sz="2800" b="0" i="0" u="none" strike="noStrike" baseline="0" dirty="0">
                <a:solidFill>
                  <a:srgbClr val="000000"/>
                </a:solidFill>
                <a:latin typeface="Akzidenz-Grotesk Pro Regular"/>
              </a:rPr>
              <a:t>). </a:t>
            </a:r>
          </a:p>
          <a:p>
            <a:pPr marL="0" indent="0">
              <a:buNone/>
            </a:pPr>
            <a:r>
              <a:rPr lang="nl-BE" sz="2800" b="0" i="0" u="none" strike="noStrike" baseline="0" dirty="0">
                <a:solidFill>
                  <a:srgbClr val="000000"/>
                </a:solidFill>
                <a:latin typeface="Wingdings" panose="05000000000000000000" pitchFamily="2" charset="2"/>
              </a:rPr>
              <a:t> </a:t>
            </a:r>
            <a:r>
              <a:rPr lang="nl-BE" sz="2800" b="0" i="0" u="none" strike="noStrike" baseline="0" dirty="0">
                <a:solidFill>
                  <a:srgbClr val="000000"/>
                </a:solidFill>
                <a:latin typeface="Akzidenz-Grotesk Pro Regular"/>
              </a:rPr>
              <a:t>Ga naar ‘Kern’ &gt; ‘Kernlijst’. </a:t>
            </a:r>
          </a:p>
          <a:p>
            <a:pPr marL="0" indent="0">
              <a:buNone/>
            </a:pPr>
            <a:r>
              <a:rPr lang="nl-NL" sz="2800" b="0" i="0" u="none" strike="noStrike" baseline="0" dirty="0">
                <a:solidFill>
                  <a:srgbClr val="000000"/>
                </a:solidFill>
                <a:latin typeface="Wingdings" panose="05000000000000000000" pitchFamily="2" charset="2"/>
              </a:rPr>
              <a:t> </a:t>
            </a:r>
            <a:r>
              <a:rPr lang="nl-NL" sz="2800" b="0" i="0" u="none" strike="noStrike" baseline="0" dirty="0">
                <a:solidFill>
                  <a:srgbClr val="000000"/>
                </a:solidFill>
                <a:latin typeface="Akzidenz-Grotesk Pro Regular"/>
              </a:rPr>
              <a:t>Scrol in de lijst of zoek de persoon via het venster ‘zoeken’. </a:t>
            </a:r>
          </a:p>
          <a:p>
            <a:pPr marL="0" indent="0">
              <a:buNone/>
            </a:pPr>
            <a:r>
              <a:rPr lang="nl-NL" sz="2800" b="0" i="0" u="none" strike="noStrike" baseline="0" dirty="0">
                <a:solidFill>
                  <a:srgbClr val="000000"/>
                </a:solidFill>
                <a:latin typeface="Wingdings" panose="05000000000000000000" pitchFamily="2" charset="2"/>
              </a:rPr>
              <a:t> </a:t>
            </a:r>
            <a:r>
              <a:rPr lang="nl-NL" sz="2800" b="0" i="0" u="none" strike="noStrike" baseline="0" dirty="0">
                <a:solidFill>
                  <a:srgbClr val="000000"/>
                </a:solidFill>
                <a:latin typeface="Akzidenz-Grotesk Pro Regular"/>
              </a:rPr>
              <a:t>Klik het vinkje dat voor de naam van de persoon staat aan. </a:t>
            </a:r>
          </a:p>
          <a:p>
            <a:pPr marL="0" indent="0">
              <a:buNone/>
            </a:pPr>
            <a:r>
              <a:rPr lang="nl-NL" sz="2800" b="0" i="0" u="none" strike="noStrike" baseline="0" dirty="0">
                <a:solidFill>
                  <a:srgbClr val="000000"/>
                </a:solidFill>
                <a:latin typeface="Akzidenz-Grotesk Pro Regular"/>
              </a:rPr>
              <a:t>		- Kernlid stopt volledig &gt; kies voor ‘Stop 		lidmaatschap’. </a:t>
            </a:r>
          </a:p>
          <a:p>
            <a:endParaRPr lang="nl-BE" dirty="0"/>
          </a:p>
        </p:txBody>
      </p:sp>
    </p:spTree>
    <p:extLst>
      <p:ext uri="{BB962C8B-B14F-4D97-AF65-F5344CB8AC3E}">
        <p14:creationId xmlns:p14="http://schemas.microsoft.com/office/powerpoint/2010/main" val="1636020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805B5-FFC8-70A9-CADB-2BCB2ED92B9A}"/>
              </a:ext>
            </a:extLst>
          </p:cNvPr>
          <p:cNvSpPr>
            <a:spLocks noGrp="1"/>
          </p:cNvSpPr>
          <p:nvPr>
            <p:ph type="title"/>
          </p:nvPr>
        </p:nvSpPr>
        <p:spPr/>
        <p:txBody>
          <a:bodyPr/>
          <a:lstStyle/>
          <a:p>
            <a:r>
              <a:rPr lang="nl-NL" dirty="0">
                <a:cs typeface="Calibri"/>
              </a:rPr>
              <a:t>Kernlijst in orde: stap </a:t>
            </a:r>
            <a:r>
              <a:rPr lang="nl-NL">
                <a:cs typeface="Calibri"/>
              </a:rPr>
              <a:t>3</a:t>
            </a:r>
            <a:endParaRPr lang="nl-NL"/>
          </a:p>
        </p:txBody>
      </p:sp>
      <p:pic>
        <p:nvPicPr>
          <p:cNvPr id="4" name="Tijdelijke aanduiding voor inhoud 3" descr="Afbeelding met tekst, schermopname, kleding, Menselijk gezicht&#10;&#10;Automatisch gegenereerde beschrijving">
            <a:extLst>
              <a:ext uri="{FF2B5EF4-FFF2-40B4-BE49-F238E27FC236}">
                <a16:creationId xmlns:a16="http://schemas.microsoft.com/office/drawing/2014/main" id="{ED78AF04-B892-A914-9604-D29606FE47B5}"/>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1356228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805B5-FFC8-70A9-CADB-2BCB2ED92B9A}"/>
              </a:ext>
            </a:extLst>
          </p:cNvPr>
          <p:cNvSpPr>
            <a:spLocks noGrp="1"/>
          </p:cNvSpPr>
          <p:nvPr>
            <p:ph type="title"/>
          </p:nvPr>
        </p:nvSpPr>
        <p:spPr/>
        <p:txBody>
          <a:bodyPr/>
          <a:lstStyle/>
          <a:p>
            <a:r>
              <a:rPr lang="nl-NL" dirty="0">
                <a:cs typeface="Calibri"/>
              </a:rPr>
              <a:t>Kernlijst in orde: stap </a:t>
            </a:r>
            <a:r>
              <a:rPr lang="nl-NL">
                <a:cs typeface="Calibri"/>
              </a:rPr>
              <a:t>3</a:t>
            </a:r>
            <a:endParaRPr lang="nl-NL"/>
          </a:p>
        </p:txBody>
      </p:sp>
      <p:pic>
        <p:nvPicPr>
          <p:cNvPr id="6" name="Tijdelijke aanduiding voor inhoud 5" descr="Afbeelding met tekst, schermopname, software, Webpagina&#10;&#10;Automatisch gegenereerde beschrijving">
            <a:extLst>
              <a:ext uri="{FF2B5EF4-FFF2-40B4-BE49-F238E27FC236}">
                <a16:creationId xmlns:a16="http://schemas.microsoft.com/office/drawing/2014/main" id="{3788B5BF-B846-74C1-C175-3CD113F5248F}"/>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2467065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805B5-FFC8-70A9-CADB-2BCB2ED92B9A}"/>
              </a:ext>
            </a:extLst>
          </p:cNvPr>
          <p:cNvSpPr>
            <a:spLocks noGrp="1"/>
          </p:cNvSpPr>
          <p:nvPr>
            <p:ph type="title"/>
          </p:nvPr>
        </p:nvSpPr>
        <p:spPr/>
        <p:txBody>
          <a:bodyPr/>
          <a:lstStyle/>
          <a:p>
            <a:r>
              <a:rPr lang="nl-NL" dirty="0">
                <a:cs typeface="Calibri"/>
              </a:rPr>
              <a:t>Kernlijst in orde: stap </a:t>
            </a:r>
            <a:r>
              <a:rPr lang="nl-NL">
                <a:cs typeface="Calibri"/>
              </a:rPr>
              <a:t>3</a:t>
            </a:r>
            <a:endParaRPr lang="nl-NL"/>
          </a:p>
        </p:txBody>
      </p:sp>
      <p:pic>
        <p:nvPicPr>
          <p:cNvPr id="3" name="Tijdelijke aanduiding voor inhoud 2" descr="Afbeelding met tekst, elektronica, schermopname, software&#10;&#10;Automatisch gegenereerde beschrijving">
            <a:extLst>
              <a:ext uri="{FF2B5EF4-FFF2-40B4-BE49-F238E27FC236}">
                <a16:creationId xmlns:a16="http://schemas.microsoft.com/office/drawing/2014/main" id="{8C1BFD62-1080-85F0-B595-99C19DEC8F62}"/>
              </a:ext>
            </a:extLst>
          </p:cNvPr>
          <p:cNvPicPr>
            <a:picLocks noGrp="1" noChangeAspect="1"/>
          </p:cNvPicPr>
          <p:nvPr>
            <p:ph idx="1"/>
          </p:nvPr>
        </p:nvPicPr>
        <p:blipFill>
          <a:blip r:embed="rId2"/>
          <a:stretch>
            <a:fillRect/>
          </a:stretch>
        </p:blipFill>
        <p:spPr>
          <a:xfrm>
            <a:off x="661097" y="1825625"/>
            <a:ext cx="7821805" cy="4351338"/>
          </a:xfrm>
        </p:spPr>
      </p:pic>
    </p:spTree>
    <p:extLst>
      <p:ext uri="{BB962C8B-B14F-4D97-AF65-F5344CB8AC3E}">
        <p14:creationId xmlns:p14="http://schemas.microsoft.com/office/powerpoint/2010/main" val="1811444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09D9B-AEB8-B7C5-1737-29A456AD4325}"/>
              </a:ext>
            </a:extLst>
          </p:cNvPr>
          <p:cNvSpPr>
            <a:spLocks noGrp="1"/>
          </p:cNvSpPr>
          <p:nvPr>
            <p:ph type="title"/>
          </p:nvPr>
        </p:nvSpPr>
        <p:spPr/>
        <p:txBody>
          <a:bodyPr/>
          <a:lstStyle/>
          <a:p>
            <a:r>
              <a:rPr lang="nl-NL" dirty="0"/>
              <a:t>Kernlijst in orde: stap 4</a:t>
            </a:r>
            <a:endParaRPr lang="nl-BE" dirty="0"/>
          </a:p>
        </p:txBody>
      </p:sp>
      <p:sp>
        <p:nvSpPr>
          <p:cNvPr id="3" name="Tijdelijke aanduiding voor inhoud 2">
            <a:extLst>
              <a:ext uri="{FF2B5EF4-FFF2-40B4-BE49-F238E27FC236}">
                <a16:creationId xmlns:a16="http://schemas.microsoft.com/office/drawing/2014/main" id="{7CC7D986-BB5F-85D5-4D0A-7761F9FEEA48}"/>
              </a:ext>
            </a:extLst>
          </p:cNvPr>
          <p:cNvSpPr>
            <a:spLocks noGrp="1"/>
          </p:cNvSpPr>
          <p:nvPr>
            <p:ph idx="1"/>
          </p:nvPr>
        </p:nvSpPr>
        <p:spPr/>
        <p:txBody>
          <a:bodyPr vert="horz" lIns="91440" tIns="45720" rIns="91440" bIns="45720" rtlCol="0" anchor="t">
            <a:normAutofit/>
          </a:bodyPr>
          <a:lstStyle/>
          <a:p>
            <a:pPr marL="0" indent="0">
              <a:buNone/>
            </a:pPr>
            <a:r>
              <a:rPr lang="nl-BE" sz="2800" i="0" u="none" strike="noStrike" baseline="0" dirty="0">
                <a:solidFill>
                  <a:srgbClr val="000000"/>
                </a:solidFill>
                <a:latin typeface="Akzidenz-Grotesk Pro Regular"/>
              </a:rPr>
              <a:t>Nieuw kernlid toevoegen </a:t>
            </a:r>
          </a:p>
          <a:p>
            <a:pPr marL="0" indent="0">
              <a:buNone/>
            </a:pPr>
            <a:r>
              <a:rPr lang="nl-BE" sz="2800" b="0" i="0" u="none" strike="noStrike" baseline="0" dirty="0">
                <a:solidFill>
                  <a:srgbClr val="000000"/>
                </a:solidFill>
                <a:latin typeface="Akzidenz-Grotesk Pro Regular"/>
              </a:rPr>
              <a:t>	- Ga naar de ledenadministratie. </a:t>
            </a:r>
          </a:p>
          <a:p>
            <a:pPr marL="0" indent="0">
              <a:buNone/>
            </a:pPr>
            <a:r>
              <a:rPr lang="nl-NL" sz="2800" b="0" i="0" u="none" strike="noStrike" baseline="0" dirty="0">
                <a:solidFill>
                  <a:srgbClr val="000000"/>
                </a:solidFill>
                <a:latin typeface="Akzidenz-Grotesk Pro Regular"/>
              </a:rPr>
              <a:t>	- Zoek de persoon via het venster ‘zoeken’. </a:t>
            </a:r>
          </a:p>
          <a:p>
            <a:pPr marL="0" indent="0">
              <a:buNone/>
            </a:pPr>
            <a:r>
              <a:rPr lang="nl-NL" sz="2800" b="0" i="0" u="none" strike="noStrike" baseline="0" dirty="0">
                <a:solidFill>
                  <a:srgbClr val="000000"/>
                </a:solidFill>
                <a:latin typeface="Akzidenz-Grotesk Pro Regular"/>
                <a:cs typeface="Times New Roman"/>
              </a:rPr>
              <a:t>	- Klik op de naam van deze persoon en scrol </a:t>
            </a:r>
            <a:r>
              <a:rPr lang="nl-NL" sz="2800" b="0" i="0" u="none" strike="noStrike" baseline="0">
                <a:solidFill>
                  <a:srgbClr val="000000"/>
                </a:solidFill>
                <a:latin typeface="Akzidenz-Grotesk Pro Regular"/>
                <a:cs typeface="Times New Roman"/>
              </a:rPr>
              <a:t>	naar onder naar ‘</a:t>
            </a:r>
            <a:r>
              <a:rPr lang="nl-NL" b="0">
                <a:solidFill>
                  <a:srgbClr val="000000"/>
                </a:solidFill>
                <a:latin typeface="Akzidenz-Grotesk Pro Regular"/>
                <a:cs typeface="Times New Roman"/>
              </a:rPr>
              <a:t>Kernfuncties</a:t>
            </a:r>
            <a:r>
              <a:rPr lang="nl-NL" sz="2800" b="0" i="0" u="none" strike="noStrike" baseline="0">
                <a:solidFill>
                  <a:srgbClr val="000000"/>
                </a:solidFill>
                <a:latin typeface="Akzidenz-Grotesk Pro Regular"/>
                <a:cs typeface="Times New Roman"/>
              </a:rPr>
              <a:t>’. </a:t>
            </a:r>
          </a:p>
          <a:p>
            <a:pPr marL="0" indent="0">
              <a:buNone/>
            </a:pPr>
            <a:r>
              <a:rPr lang="nl-NL" sz="2800" b="0" i="0" u="none" strike="noStrike" baseline="0">
                <a:solidFill>
                  <a:srgbClr val="000000"/>
                </a:solidFill>
                <a:latin typeface="Akzidenz-Grotesk Pro Regular"/>
                <a:cs typeface="Times New Roman"/>
              </a:rPr>
              <a:t>	- Voeg een </a:t>
            </a:r>
            <a:r>
              <a:rPr lang="nl-NL" b="0">
                <a:solidFill>
                  <a:srgbClr val="000000"/>
                </a:solidFill>
                <a:latin typeface="Akzidenz-Grotesk Pro Regular"/>
                <a:cs typeface="Times New Roman"/>
              </a:rPr>
              <a:t>kernfunctie</a:t>
            </a:r>
            <a:r>
              <a:rPr lang="nl-NL" sz="2800" b="0" i="0" u="none" strike="noStrike" baseline="0">
                <a:solidFill>
                  <a:srgbClr val="000000"/>
                </a:solidFill>
                <a:latin typeface="Akzidenz-Grotesk Pro Regular"/>
                <a:cs typeface="Times New Roman"/>
              </a:rPr>
              <a:t> toe aan </a:t>
            </a:r>
            <a:r>
              <a:rPr lang="nl-NL" b="0">
                <a:solidFill>
                  <a:srgbClr val="000000"/>
                </a:solidFill>
                <a:latin typeface="Akzidenz-Grotesk Pro Regular"/>
                <a:cs typeface="Times New Roman"/>
              </a:rPr>
              <a:t>deze</a:t>
            </a:r>
            <a:r>
              <a:rPr lang="nl-NL" sz="2800" b="0" i="0" u="none" strike="noStrike" baseline="0">
                <a:solidFill>
                  <a:srgbClr val="000000"/>
                </a:solidFill>
                <a:latin typeface="Akzidenz-Grotesk Pro Regular"/>
                <a:cs typeface="Times New Roman"/>
              </a:rPr>
              <a:t> persoon. Vanaf nu zal je deze ook vinden onder de </a:t>
            </a:r>
            <a:r>
              <a:rPr lang="nl-NL" sz="2800" b="0" i="0" u="none" strike="noStrike" baseline="0" dirty="0">
                <a:solidFill>
                  <a:srgbClr val="000000"/>
                </a:solidFill>
                <a:latin typeface="Akzidenz-Grotesk Pro Regular"/>
                <a:cs typeface="Times New Roman"/>
              </a:rPr>
              <a:t>kernlijst. </a:t>
            </a:r>
          </a:p>
          <a:p>
            <a:endParaRPr lang="nl-BE" dirty="0"/>
          </a:p>
        </p:txBody>
      </p:sp>
    </p:spTree>
    <p:extLst>
      <p:ext uri="{BB962C8B-B14F-4D97-AF65-F5344CB8AC3E}">
        <p14:creationId xmlns:p14="http://schemas.microsoft.com/office/powerpoint/2010/main" val="1100833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77CC9-98CB-0EF2-0D15-FD2658D5564D}"/>
              </a:ext>
            </a:extLst>
          </p:cNvPr>
          <p:cNvSpPr>
            <a:spLocks noGrp="1"/>
          </p:cNvSpPr>
          <p:nvPr>
            <p:ph type="title"/>
          </p:nvPr>
        </p:nvSpPr>
        <p:spPr/>
        <p:txBody>
          <a:bodyPr/>
          <a:lstStyle/>
          <a:p>
            <a:r>
              <a:rPr lang="nl-NL">
                <a:cs typeface="Calibri"/>
              </a:rPr>
              <a:t>Kernlijst in orde: stap 4</a:t>
            </a:r>
            <a:endParaRPr lang="nl-NL"/>
          </a:p>
        </p:txBody>
      </p:sp>
      <p:pic>
        <p:nvPicPr>
          <p:cNvPr id="6" name="Tijdelijke aanduiding voor inhoud 5" descr="Afbeelding met tekst, schermopname, kleding, Website&#10;&#10;Automatisch gegenereerde beschrijving">
            <a:extLst>
              <a:ext uri="{FF2B5EF4-FFF2-40B4-BE49-F238E27FC236}">
                <a16:creationId xmlns:a16="http://schemas.microsoft.com/office/drawing/2014/main" id="{02F7EB8B-0DBC-F67B-25F9-7814551FF8DD}"/>
              </a:ext>
            </a:extLst>
          </p:cNvPr>
          <p:cNvPicPr>
            <a:picLocks noGrp="1" noChangeAspect="1"/>
          </p:cNvPicPr>
          <p:nvPr>
            <p:ph idx="1"/>
          </p:nvPr>
        </p:nvPicPr>
        <p:blipFill>
          <a:blip r:embed="rId2"/>
          <a:stretch>
            <a:fillRect/>
          </a:stretch>
        </p:blipFill>
        <p:spPr>
          <a:xfrm>
            <a:off x="628650" y="1917510"/>
            <a:ext cx="7886700" cy="4167568"/>
          </a:xfrm>
        </p:spPr>
      </p:pic>
    </p:spTree>
    <p:extLst>
      <p:ext uri="{BB962C8B-B14F-4D97-AF65-F5344CB8AC3E}">
        <p14:creationId xmlns:p14="http://schemas.microsoft.com/office/powerpoint/2010/main" val="2805128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18B3AB-70EF-ABD7-E35E-5BE7E5E45736}"/>
              </a:ext>
            </a:extLst>
          </p:cNvPr>
          <p:cNvSpPr>
            <a:spLocks noGrp="1"/>
          </p:cNvSpPr>
          <p:nvPr>
            <p:ph type="title"/>
          </p:nvPr>
        </p:nvSpPr>
        <p:spPr/>
        <p:txBody>
          <a:bodyPr/>
          <a:lstStyle/>
          <a:p>
            <a:r>
              <a:rPr lang="nl-NL">
                <a:cs typeface="Calibri"/>
              </a:rPr>
              <a:t>Kernlijst in orde: stap 4</a:t>
            </a:r>
            <a:endParaRPr lang="nl-NL"/>
          </a:p>
        </p:txBody>
      </p:sp>
      <p:pic>
        <p:nvPicPr>
          <p:cNvPr id="4" name="Tijdelijke aanduiding voor inhoud 3" descr="Afbeelding met tekst, schermopname, software, nummer&#10;&#10;Automatisch gegenereerde beschrijving">
            <a:extLst>
              <a:ext uri="{FF2B5EF4-FFF2-40B4-BE49-F238E27FC236}">
                <a16:creationId xmlns:a16="http://schemas.microsoft.com/office/drawing/2014/main" id="{DC495791-FEB9-BB4D-758E-97263D7B730B}"/>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3869657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12C73-84AC-D232-8CA4-93990769C6DE}"/>
              </a:ext>
            </a:extLst>
          </p:cNvPr>
          <p:cNvSpPr>
            <a:spLocks noGrp="1"/>
          </p:cNvSpPr>
          <p:nvPr>
            <p:ph type="title"/>
          </p:nvPr>
        </p:nvSpPr>
        <p:spPr/>
        <p:txBody>
          <a:bodyPr/>
          <a:lstStyle/>
          <a:p>
            <a:r>
              <a:rPr lang="nl-NL" dirty="0"/>
              <a:t>Welkomstmail gemist?</a:t>
            </a:r>
            <a:endParaRPr lang="nl-BE" dirty="0"/>
          </a:p>
        </p:txBody>
      </p:sp>
      <p:sp>
        <p:nvSpPr>
          <p:cNvPr id="3" name="Tijdelijke aanduiding voor inhoud 2">
            <a:extLst>
              <a:ext uri="{FF2B5EF4-FFF2-40B4-BE49-F238E27FC236}">
                <a16:creationId xmlns:a16="http://schemas.microsoft.com/office/drawing/2014/main" id="{6ABF1578-8A7F-FAC2-896D-FCEDFA5F6A95}"/>
              </a:ext>
            </a:extLst>
          </p:cNvPr>
          <p:cNvSpPr>
            <a:spLocks noGrp="1"/>
          </p:cNvSpPr>
          <p:nvPr>
            <p:ph idx="1"/>
          </p:nvPr>
        </p:nvSpPr>
        <p:spPr/>
        <p:txBody>
          <a:bodyPr/>
          <a:lstStyle/>
          <a:p>
            <a:pPr marL="0" indent="0">
              <a:buNone/>
            </a:pPr>
            <a:r>
              <a:rPr lang="nl-NL" sz="1800" b="0" i="0" u="none" strike="noStrike" baseline="0" dirty="0">
                <a:solidFill>
                  <a:srgbClr val="000000"/>
                </a:solidFill>
                <a:latin typeface="Akzidenz-Grotesk Pro Regular"/>
              </a:rPr>
              <a:t>Heeft een lid of bestuurslid de welkomstmail gemist of niet ontvangen? Als bestuurslid kan je deze opnieuw verzenden. </a:t>
            </a:r>
            <a:r>
              <a:rPr lang="nl-NL" sz="1800" b="1" i="0" u="none" strike="noStrike" baseline="0" dirty="0">
                <a:solidFill>
                  <a:srgbClr val="000000"/>
                </a:solidFill>
                <a:latin typeface="Akzidenz-Grotesk Pro Bold"/>
              </a:rPr>
              <a:t>Let op: Dit kan enkel voor leden die reeds doorgestuurd zijn naar nationaal. </a:t>
            </a:r>
            <a:endParaRPr lang="nl-NL" sz="1800" b="0" i="0" u="none" strike="noStrike" baseline="0" dirty="0">
              <a:solidFill>
                <a:srgbClr val="000000"/>
              </a:solidFill>
              <a:latin typeface="Akzidenz-Grotesk Pro Bold"/>
            </a:endParaRP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Controleer het e-mailadres van het lid. </a:t>
            </a:r>
          </a:p>
          <a:p>
            <a:pPr marL="0" indent="0">
              <a:buNone/>
            </a:pPr>
            <a:r>
              <a:rPr lang="nl-BE" sz="1800" b="0" i="0" u="none" strike="noStrike" baseline="0" dirty="0">
                <a:solidFill>
                  <a:srgbClr val="000000"/>
                </a:solidFill>
                <a:latin typeface="Wingdings" panose="05000000000000000000" pitchFamily="2" charset="2"/>
              </a:rPr>
              <a:t> </a:t>
            </a:r>
            <a:r>
              <a:rPr lang="nl-BE" sz="1800" b="0" i="0" u="none" strike="noStrike" baseline="0" dirty="0">
                <a:solidFill>
                  <a:srgbClr val="000000"/>
                </a:solidFill>
                <a:latin typeface="Akzidenz-Grotesk Pro Regular"/>
              </a:rPr>
              <a:t>Ga naar 'Officiële ledenlijst'.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Klik op het pijltje voor de naam en kies 'Stuur uitnodiging voor Click opnieuw'. </a:t>
            </a:r>
            <a:endParaRPr lang="nl-BE" b="0" dirty="0"/>
          </a:p>
        </p:txBody>
      </p:sp>
    </p:spTree>
    <p:extLst>
      <p:ext uri="{BB962C8B-B14F-4D97-AF65-F5344CB8AC3E}">
        <p14:creationId xmlns:p14="http://schemas.microsoft.com/office/powerpoint/2010/main" val="3804892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34288-397A-0ECD-9464-608EB1FC2EBF}"/>
              </a:ext>
            </a:extLst>
          </p:cNvPr>
          <p:cNvSpPr>
            <a:spLocks noGrp="1"/>
          </p:cNvSpPr>
          <p:nvPr>
            <p:ph type="title"/>
          </p:nvPr>
        </p:nvSpPr>
        <p:spPr/>
        <p:txBody>
          <a:bodyPr/>
          <a:lstStyle/>
          <a:p>
            <a:r>
              <a:rPr lang="nl-NL">
                <a:cs typeface="Calibri"/>
              </a:rPr>
              <a:t>Kernlijst in orde: stap 4</a:t>
            </a:r>
            <a:endParaRPr lang="nl-NL"/>
          </a:p>
        </p:txBody>
      </p:sp>
      <p:pic>
        <p:nvPicPr>
          <p:cNvPr id="7" name="Tijdelijke aanduiding voor inhoud 6" descr="Afbeelding met tekst, schermopname, software, scherm&#10;&#10;Automatisch gegenereerde beschrijving">
            <a:extLst>
              <a:ext uri="{FF2B5EF4-FFF2-40B4-BE49-F238E27FC236}">
                <a16:creationId xmlns:a16="http://schemas.microsoft.com/office/drawing/2014/main" id="{208175E1-53C2-EBB2-DC50-7CFAFB14C813}"/>
              </a:ext>
            </a:extLst>
          </p:cNvPr>
          <p:cNvPicPr>
            <a:picLocks noGrp="1" noChangeAspect="1"/>
          </p:cNvPicPr>
          <p:nvPr>
            <p:ph idx="1"/>
          </p:nvPr>
        </p:nvPicPr>
        <p:blipFill>
          <a:blip r:embed="rId2"/>
          <a:stretch>
            <a:fillRect/>
          </a:stretch>
        </p:blipFill>
        <p:spPr>
          <a:xfrm>
            <a:off x="628650" y="1914484"/>
            <a:ext cx="7886700" cy="4173619"/>
          </a:xfrm>
        </p:spPr>
      </p:pic>
    </p:spTree>
    <p:extLst>
      <p:ext uri="{BB962C8B-B14F-4D97-AF65-F5344CB8AC3E}">
        <p14:creationId xmlns:p14="http://schemas.microsoft.com/office/powerpoint/2010/main" val="4229588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34288-397A-0ECD-9464-608EB1FC2EBF}"/>
              </a:ext>
            </a:extLst>
          </p:cNvPr>
          <p:cNvSpPr>
            <a:spLocks noGrp="1"/>
          </p:cNvSpPr>
          <p:nvPr>
            <p:ph type="title"/>
          </p:nvPr>
        </p:nvSpPr>
        <p:spPr/>
        <p:txBody>
          <a:bodyPr/>
          <a:lstStyle/>
          <a:p>
            <a:r>
              <a:rPr lang="nl-NL">
                <a:cs typeface="Calibri"/>
              </a:rPr>
              <a:t>Kernlijst in orde: stap 4</a:t>
            </a:r>
            <a:endParaRPr lang="nl-NL"/>
          </a:p>
        </p:txBody>
      </p:sp>
      <p:pic>
        <p:nvPicPr>
          <p:cNvPr id="4" name="Tijdelijke aanduiding voor inhoud 3" descr="Afbeelding met tekst, schermopname, software, Webpagina&#10;&#10;Automatisch gegenereerde beschrijving">
            <a:extLst>
              <a:ext uri="{FF2B5EF4-FFF2-40B4-BE49-F238E27FC236}">
                <a16:creationId xmlns:a16="http://schemas.microsoft.com/office/drawing/2014/main" id="{3967F42D-D9C5-5E0E-AD71-053936E2012B}"/>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852248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7E7C3-7923-4421-A6B3-10982CDEECCA}"/>
              </a:ext>
            </a:extLst>
          </p:cNvPr>
          <p:cNvSpPr>
            <a:spLocks noGrp="1"/>
          </p:cNvSpPr>
          <p:nvPr>
            <p:ph type="title"/>
          </p:nvPr>
        </p:nvSpPr>
        <p:spPr/>
        <p:txBody>
          <a:bodyPr/>
          <a:lstStyle/>
          <a:p>
            <a:r>
              <a:rPr lang="nl-NL" dirty="0"/>
              <a:t>Kernlijst in orde: stap 5</a:t>
            </a:r>
            <a:endParaRPr lang="nl-BE" dirty="0"/>
          </a:p>
        </p:txBody>
      </p:sp>
      <p:sp>
        <p:nvSpPr>
          <p:cNvPr id="3" name="Tijdelijke aanduiding voor inhoud 2">
            <a:extLst>
              <a:ext uri="{FF2B5EF4-FFF2-40B4-BE49-F238E27FC236}">
                <a16:creationId xmlns:a16="http://schemas.microsoft.com/office/drawing/2014/main" id="{B352FF03-D16D-8388-D185-0D1EFC5D8300}"/>
              </a:ext>
            </a:extLst>
          </p:cNvPr>
          <p:cNvSpPr>
            <a:spLocks noGrp="1"/>
          </p:cNvSpPr>
          <p:nvPr>
            <p:ph idx="1"/>
          </p:nvPr>
        </p:nvSpPr>
        <p:spPr/>
        <p:txBody>
          <a:bodyPr/>
          <a:lstStyle/>
          <a:p>
            <a:pPr marL="0" indent="0">
              <a:buNone/>
            </a:pPr>
            <a:r>
              <a:rPr lang="nl-BE" sz="2800" i="0" u="none" strike="noStrike" baseline="0" dirty="0">
                <a:solidFill>
                  <a:srgbClr val="000000"/>
                </a:solidFill>
                <a:latin typeface="Akzidenz-Grotesk Pro Regular"/>
              </a:rPr>
              <a:t>Bevestig je kernlijst. </a:t>
            </a:r>
          </a:p>
          <a:p>
            <a:pPr marL="0" indent="0">
              <a:buNone/>
            </a:pPr>
            <a:r>
              <a:rPr lang="nl-BE" sz="2800" b="0" i="0" u="none" strike="noStrike" baseline="0" dirty="0">
                <a:solidFill>
                  <a:srgbClr val="000000"/>
                </a:solidFill>
                <a:latin typeface="Akzidenz-Grotesk Pro Regular"/>
              </a:rPr>
              <a:t>	- Ga naar ‘Kern’ &gt; ‘Kernlijst’. </a:t>
            </a:r>
          </a:p>
          <a:p>
            <a:pPr marL="0" indent="0">
              <a:buNone/>
            </a:pPr>
            <a:r>
              <a:rPr lang="nl-NL" sz="2800" b="0" i="0" u="none" strike="noStrike" baseline="0" dirty="0">
                <a:solidFill>
                  <a:srgbClr val="000000"/>
                </a:solidFill>
                <a:latin typeface="Akzidenz-Grotesk Pro Regular"/>
              </a:rPr>
              <a:t>	- Bevestig bovenaan de pagina door op de 	knop ‘Bevestiging bestuursleden’ te klikken. </a:t>
            </a:r>
          </a:p>
          <a:p>
            <a:pPr marL="0" indent="0">
              <a:buNone/>
            </a:pPr>
            <a:r>
              <a:rPr lang="nl-NL" sz="2800" b="1" i="0" u="none" strike="noStrike" baseline="0" dirty="0">
                <a:solidFill>
                  <a:srgbClr val="000000"/>
                </a:solidFill>
                <a:latin typeface="Akzidenz-Grotesk Pro Bold"/>
              </a:rPr>
              <a:t>Let op: </a:t>
            </a:r>
            <a:r>
              <a:rPr lang="nl-NL" sz="2800" b="0" i="0" u="none" strike="noStrike" baseline="0" dirty="0">
                <a:solidFill>
                  <a:srgbClr val="000000"/>
                </a:solidFill>
                <a:latin typeface="Akzidenz-Grotesk Pro Bold"/>
              </a:rPr>
              <a:t>Per gewest kan je dit slechts één keer doen, nadien verdwijnt de knop. Later op het jaar kan je wel nog wijzigingen aanbrengen.</a:t>
            </a:r>
            <a:endParaRPr lang="nl-BE" b="0" dirty="0"/>
          </a:p>
          <a:p>
            <a:endParaRPr lang="nl-BE" dirty="0"/>
          </a:p>
        </p:txBody>
      </p:sp>
    </p:spTree>
    <p:extLst>
      <p:ext uri="{BB962C8B-B14F-4D97-AF65-F5344CB8AC3E}">
        <p14:creationId xmlns:p14="http://schemas.microsoft.com/office/powerpoint/2010/main" val="1410284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805B5-FFC8-70A9-CADB-2BCB2ED92B9A}"/>
              </a:ext>
            </a:extLst>
          </p:cNvPr>
          <p:cNvSpPr>
            <a:spLocks noGrp="1"/>
          </p:cNvSpPr>
          <p:nvPr>
            <p:ph type="title"/>
          </p:nvPr>
        </p:nvSpPr>
        <p:spPr/>
        <p:txBody>
          <a:bodyPr/>
          <a:lstStyle/>
          <a:p>
            <a:r>
              <a:rPr lang="nl-NL" dirty="0">
                <a:cs typeface="Calibri"/>
              </a:rPr>
              <a:t>Kernlijst in orde: stap </a:t>
            </a:r>
            <a:r>
              <a:rPr lang="nl-NL">
                <a:cs typeface="Calibri"/>
              </a:rPr>
              <a:t>5</a:t>
            </a:r>
            <a:endParaRPr lang="nl-NL"/>
          </a:p>
        </p:txBody>
      </p:sp>
      <p:pic>
        <p:nvPicPr>
          <p:cNvPr id="4" name="Tijdelijke aanduiding voor inhoud 3" descr="Afbeelding met tekst, schermopname, kleding, Menselijk gezicht&#10;&#10;Automatisch gegenereerde beschrijving">
            <a:extLst>
              <a:ext uri="{FF2B5EF4-FFF2-40B4-BE49-F238E27FC236}">
                <a16:creationId xmlns:a16="http://schemas.microsoft.com/office/drawing/2014/main" id="{ED78AF04-B892-A914-9604-D29606FE47B5}"/>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3084901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AF787-393F-CF69-BADA-927BD59DA5C4}"/>
              </a:ext>
            </a:extLst>
          </p:cNvPr>
          <p:cNvSpPr>
            <a:spLocks noGrp="1"/>
          </p:cNvSpPr>
          <p:nvPr>
            <p:ph type="title"/>
          </p:nvPr>
        </p:nvSpPr>
        <p:spPr/>
        <p:txBody>
          <a:bodyPr/>
          <a:lstStyle/>
          <a:p>
            <a:r>
              <a:rPr lang="nl-NL">
                <a:cs typeface="Calibri"/>
              </a:rPr>
              <a:t>Kernlijst in orde: stap 5 </a:t>
            </a:r>
            <a:endParaRPr lang="nl-NL"/>
          </a:p>
        </p:txBody>
      </p:sp>
      <p:pic>
        <p:nvPicPr>
          <p:cNvPr id="4" name="Tijdelijke aanduiding voor inhoud 3" descr="Afbeelding met tekst, schermopname, software, scherm&#10;&#10;Automatisch gegenereerde beschrijving">
            <a:extLst>
              <a:ext uri="{FF2B5EF4-FFF2-40B4-BE49-F238E27FC236}">
                <a16:creationId xmlns:a16="http://schemas.microsoft.com/office/drawing/2014/main" id="{4C741599-6CB1-EF77-1495-16B4EEACB25B}"/>
              </a:ext>
            </a:extLst>
          </p:cNvPr>
          <p:cNvPicPr>
            <a:picLocks noGrp="1" noChangeAspect="1"/>
          </p:cNvPicPr>
          <p:nvPr>
            <p:ph idx="1"/>
          </p:nvPr>
        </p:nvPicPr>
        <p:blipFill>
          <a:blip r:embed="rId2"/>
          <a:stretch>
            <a:fillRect/>
          </a:stretch>
        </p:blipFill>
        <p:spPr>
          <a:xfrm>
            <a:off x="628650" y="1883645"/>
            <a:ext cx="7886700" cy="4235298"/>
          </a:xfrm>
        </p:spPr>
      </p:pic>
    </p:spTree>
    <p:extLst>
      <p:ext uri="{BB962C8B-B14F-4D97-AF65-F5344CB8AC3E}">
        <p14:creationId xmlns:p14="http://schemas.microsoft.com/office/powerpoint/2010/main" val="2991868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904B51-BB61-3D09-D3DF-CDFF6C334090}"/>
              </a:ext>
            </a:extLst>
          </p:cNvPr>
          <p:cNvSpPr>
            <a:spLocks noGrp="1"/>
          </p:cNvSpPr>
          <p:nvPr>
            <p:ph type="ctrTitle"/>
          </p:nvPr>
        </p:nvSpPr>
        <p:spPr/>
        <p:txBody>
          <a:bodyPr>
            <a:normAutofit/>
          </a:bodyPr>
          <a:lstStyle/>
          <a:p>
            <a:r>
              <a:rPr lang="nl-NL" dirty="0"/>
              <a:t>Click voor kernleden …</a:t>
            </a:r>
            <a:br>
              <a:rPr lang="nl-NL" dirty="0"/>
            </a:br>
            <a:r>
              <a:rPr lang="nl-NL" dirty="0"/>
              <a:t>… om eigen activiteiten te registreren</a:t>
            </a:r>
            <a:endParaRPr lang="nl-BE" dirty="0"/>
          </a:p>
        </p:txBody>
      </p:sp>
    </p:spTree>
    <p:extLst>
      <p:ext uri="{BB962C8B-B14F-4D97-AF65-F5344CB8AC3E}">
        <p14:creationId xmlns:p14="http://schemas.microsoft.com/office/powerpoint/2010/main" val="3351422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118F83-9585-4220-25C8-31A2FD3C27DA}"/>
              </a:ext>
            </a:extLst>
          </p:cNvPr>
          <p:cNvSpPr>
            <a:spLocks noGrp="1"/>
          </p:cNvSpPr>
          <p:nvPr>
            <p:ph type="title"/>
          </p:nvPr>
        </p:nvSpPr>
        <p:spPr>
          <a:xfrm>
            <a:off x="2794958" y="681037"/>
            <a:ext cx="5720392" cy="1009652"/>
          </a:xfrm>
        </p:spPr>
        <p:txBody>
          <a:bodyPr anchor="ctr">
            <a:normAutofit/>
          </a:bodyPr>
          <a:lstStyle/>
          <a:p>
            <a:r>
              <a:rPr lang="nl-NL" dirty="0"/>
              <a:t>Waarom?</a:t>
            </a:r>
            <a:endParaRPr lang="nl-BE" dirty="0"/>
          </a:p>
        </p:txBody>
      </p:sp>
      <p:sp>
        <p:nvSpPr>
          <p:cNvPr id="3" name="Tijdelijke aanduiding voor inhoud 2">
            <a:extLst>
              <a:ext uri="{FF2B5EF4-FFF2-40B4-BE49-F238E27FC236}">
                <a16:creationId xmlns:a16="http://schemas.microsoft.com/office/drawing/2014/main" id="{52E852D0-1C91-67B8-3750-C45D23AAAB8A}"/>
              </a:ext>
            </a:extLst>
          </p:cNvPr>
          <p:cNvSpPr>
            <a:spLocks noGrp="1"/>
          </p:cNvSpPr>
          <p:nvPr>
            <p:ph sz="half" idx="1"/>
          </p:nvPr>
        </p:nvSpPr>
        <p:spPr>
          <a:xfrm>
            <a:off x="628650" y="1825625"/>
            <a:ext cx="3886200" cy="4351338"/>
          </a:xfrm>
        </p:spPr>
        <p:txBody>
          <a:bodyPr>
            <a:normAutofit/>
          </a:bodyPr>
          <a:lstStyle/>
          <a:p>
            <a:pPr marL="0" indent="0">
              <a:buNone/>
            </a:pPr>
            <a:r>
              <a:rPr lang="nl-BE" dirty="0"/>
              <a:t>Lokale activiteiten of evenementen registreren = Slim!</a:t>
            </a:r>
          </a:p>
          <a:p>
            <a:pPr marL="0" indent="0">
              <a:buNone/>
            </a:pPr>
            <a:endParaRPr lang="nl-BE" dirty="0"/>
          </a:p>
          <a:p>
            <a:pPr>
              <a:buFont typeface="Wingdings" panose="05000000000000000000" pitchFamily="2" charset="2"/>
              <a:buChar char="à"/>
            </a:pPr>
            <a:r>
              <a:rPr lang="nl-BE"/>
              <a:t>Deze komen in het overzicht op onze website</a:t>
            </a:r>
          </a:p>
          <a:p>
            <a:pPr>
              <a:buFont typeface="Wingdings" panose="05000000000000000000" pitchFamily="2" charset="2"/>
              <a:buChar char="à"/>
            </a:pPr>
            <a:endParaRPr lang="nl-BE"/>
          </a:p>
          <a:p>
            <a:pPr marL="0" indent="0">
              <a:buNone/>
            </a:pPr>
            <a:r>
              <a:rPr lang="nl-BE"/>
              <a:t>Deadline = 14 november</a:t>
            </a:r>
            <a:endParaRPr lang="nl-BE" dirty="0"/>
          </a:p>
        </p:txBody>
      </p:sp>
      <p:pic>
        <p:nvPicPr>
          <p:cNvPr id="4" name="Afbeelding 3">
            <a:extLst>
              <a:ext uri="{FF2B5EF4-FFF2-40B4-BE49-F238E27FC236}">
                <a16:creationId xmlns:a16="http://schemas.microsoft.com/office/drawing/2014/main" id="{14528C82-DBFD-99C8-E619-32AC18D5E669}"/>
              </a:ext>
            </a:extLst>
          </p:cNvPr>
          <p:cNvPicPr>
            <a:picLocks noChangeAspect="1"/>
          </p:cNvPicPr>
          <p:nvPr/>
        </p:nvPicPr>
        <p:blipFill>
          <a:blip r:embed="rId3"/>
          <a:srcRect l="20644" r="19517" b="-2"/>
          <a:stretch/>
        </p:blipFill>
        <p:spPr>
          <a:xfrm>
            <a:off x="4629150" y="1825625"/>
            <a:ext cx="3886200" cy="4351338"/>
          </a:xfrm>
          <a:prstGeom prst="rect">
            <a:avLst/>
          </a:prstGeom>
          <a:noFill/>
        </p:spPr>
      </p:pic>
    </p:spTree>
    <p:extLst>
      <p:ext uri="{BB962C8B-B14F-4D97-AF65-F5344CB8AC3E}">
        <p14:creationId xmlns:p14="http://schemas.microsoft.com/office/powerpoint/2010/main" val="3277568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A3B6E-3626-34A3-B16D-8646B927CE0D}"/>
              </a:ext>
            </a:extLst>
          </p:cNvPr>
          <p:cNvSpPr>
            <a:spLocks noGrp="1"/>
          </p:cNvSpPr>
          <p:nvPr>
            <p:ph type="title"/>
          </p:nvPr>
        </p:nvSpPr>
        <p:spPr/>
        <p:txBody>
          <a:bodyPr/>
          <a:lstStyle/>
          <a:p>
            <a:r>
              <a:rPr lang="nl-BE" dirty="0"/>
              <a:t>Activiteiten in Click</a:t>
            </a:r>
          </a:p>
        </p:txBody>
      </p:sp>
      <p:sp>
        <p:nvSpPr>
          <p:cNvPr id="3" name="Tijdelijke aanduiding voor inhoud 2">
            <a:extLst>
              <a:ext uri="{FF2B5EF4-FFF2-40B4-BE49-F238E27FC236}">
                <a16:creationId xmlns:a16="http://schemas.microsoft.com/office/drawing/2014/main" id="{F18F7BA9-A041-CD61-FE46-E8114C3F1A37}"/>
              </a:ext>
            </a:extLst>
          </p:cNvPr>
          <p:cNvSpPr>
            <a:spLocks noGrp="1"/>
          </p:cNvSpPr>
          <p:nvPr>
            <p:ph idx="1"/>
          </p:nvPr>
        </p:nvSpPr>
        <p:spPr/>
        <p:txBody>
          <a:bodyPr/>
          <a:lstStyle/>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Aanmelden in Click (</a:t>
            </a:r>
            <a:r>
              <a:rPr lang="nl-NL" sz="1800" b="0" i="0" u="sng" strike="noStrike" baseline="0" dirty="0">
                <a:solidFill>
                  <a:srgbClr val="000000"/>
                </a:solidFill>
                <a:latin typeface="Akzidenz-Grotesk Pro Regular"/>
              </a:rPr>
              <a:t>www.groenekring.be/click</a:t>
            </a:r>
            <a:r>
              <a:rPr lang="nl-NL" sz="1800" b="0" i="0" u="none" strike="noStrike" baseline="0" dirty="0">
                <a:solidFill>
                  <a:srgbClr val="000000"/>
                </a:solidFill>
                <a:latin typeface="Akzidenz-Grotesk Pro Regular"/>
              </a:rPr>
              <a:t>).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Ga naar ‘Kalender’ &gt; ‘Eigen kalender’.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Klik op ‘Lokale activiteit toevoegen’.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Vul de nodige eigenschappen aan. </a:t>
            </a:r>
          </a:p>
          <a:p>
            <a:pPr marL="0" indent="0">
              <a:buNone/>
            </a:pPr>
            <a:r>
              <a:rPr lang="nl-BE" sz="1800" b="0" i="0" u="none" strike="noStrike" baseline="0" dirty="0">
                <a:solidFill>
                  <a:srgbClr val="000000"/>
                </a:solidFill>
                <a:latin typeface="Wingdings" panose="05000000000000000000" pitchFamily="2" charset="2"/>
              </a:rPr>
              <a:t> </a:t>
            </a:r>
            <a:r>
              <a:rPr lang="nl-BE" sz="1800" b="0" i="0" u="none" strike="noStrike" baseline="0" dirty="0">
                <a:solidFill>
                  <a:srgbClr val="000000"/>
                </a:solidFill>
                <a:latin typeface="Akzidenz-Grotesk Pro Regular"/>
              </a:rPr>
              <a:t>Sla je activiteit op. </a:t>
            </a:r>
            <a:endParaRPr lang="nl-BE" dirty="0"/>
          </a:p>
        </p:txBody>
      </p:sp>
    </p:spTree>
    <p:extLst>
      <p:ext uri="{BB962C8B-B14F-4D97-AF65-F5344CB8AC3E}">
        <p14:creationId xmlns:p14="http://schemas.microsoft.com/office/powerpoint/2010/main" val="1853057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33377F-F6F1-167C-4CA5-1DDBE60E8780}"/>
              </a:ext>
            </a:extLst>
          </p:cNvPr>
          <p:cNvSpPr>
            <a:spLocks noGrp="1"/>
          </p:cNvSpPr>
          <p:nvPr>
            <p:ph type="title"/>
          </p:nvPr>
        </p:nvSpPr>
        <p:spPr/>
        <p:txBody>
          <a:bodyPr/>
          <a:lstStyle/>
          <a:p>
            <a:r>
              <a:rPr lang="nl-NL">
                <a:cs typeface="Calibri"/>
              </a:rPr>
              <a:t>Activiteiten in Click</a:t>
            </a:r>
            <a:endParaRPr lang="nl-NL"/>
          </a:p>
        </p:txBody>
      </p:sp>
      <p:pic>
        <p:nvPicPr>
          <p:cNvPr id="4" name="Tijdelijke aanduiding voor inhoud 3" descr="Afbeelding met tekst, schermopname, kleding, software&#10;&#10;Automatisch gegenereerde beschrijving">
            <a:extLst>
              <a:ext uri="{FF2B5EF4-FFF2-40B4-BE49-F238E27FC236}">
                <a16:creationId xmlns:a16="http://schemas.microsoft.com/office/drawing/2014/main" id="{20691396-2BF8-6008-61B2-D710710A1F16}"/>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3684525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33377F-F6F1-167C-4CA5-1DDBE60E8780}"/>
              </a:ext>
            </a:extLst>
          </p:cNvPr>
          <p:cNvSpPr>
            <a:spLocks noGrp="1"/>
          </p:cNvSpPr>
          <p:nvPr>
            <p:ph type="title"/>
          </p:nvPr>
        </p:nvSpPr>
        <p:spPr/>
        <p:txBody>
          <a:bodyPr/>
          <a:lstStyle/>
          <a:p>
            <a:r>
              <a:rPr lang="nl-NL">
                <a:cs typeface="Calibri"/>
              </a:rPr>
              <a:t>Activiteiten in Click</a:t>
            </a:r>
            <a:endParaRPr lang="nl-NL"/>
          </a:p>
        </p:txBody>
      </p:sp>
      <p:pic>
        <p:nvPicPr>
          <p:cNvPr id="4" name="Tijdelijke aanduiding voor inhoud 3" descr="Afbeelding met tekst, schermopname, software, diagram&#10;&#10;Automatisch gegenereerde beschrijving">
            <a:extLst>
              <a:ext uri="{FF2B5EF4-FFF2-40B4-BE49-F238E27FC236}">
                <a16:creationId xmlns:a16="http://schemas.microsoft.com/office/drawing/2014/main" id="{3E092D60-6DBE-6A57-95E3-69172D64D999}"/>
              </a:ext>
            </a:extLst>
          </p:cNvPr>
          <p:cNvPicPr>
            <a:picLocks noGrp="1" noChangeAspect="1"/>
          </p:cNvPicPr>
          <p:nvPr>
            <p:ph idx="1"/>
          </p:nvPr>
        </p:nvPicPr>
        <p:blipFill>
          <a:blip r:embed="rId2"/>
          <a:stretch>
            <a:fillRect/>
          </a:stretch>
        </p:blipFill>
        <p:spPr>
          <a:xfrm>
            <a:off x="628650" y="2157089"/>
            <a:ext cx="7886700" cy="3688410"/>
          </a:xfrm>
        </p:spPr>
      </p:pic>
    </p:spTree>
    <p:extLst>
      <p:ext uri="{BB962C8B-B14F-4D97-AF65-F5344CB8AC3E}">
        <p14:creationId xmlns:p14="http://schemas.microsoft.com/office/powerpoint/2010/main" val="4163106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14C5C-A64D-529D-6BDF-5BFEB2F078D8}"/>
              </a:ext>
            </a:extLst>
          </p:cNvPr>
          <p:cNvSpPr>
            <a:spLocks noGrp="1"/>
          </p:cNvSpPr>
          <p:nvPr>
            <p:ph type="title"/>
          </p:nvPr>
        </p:nvSpPr>
        <p:spPr/>
        <p:txBody>
          <a:bodyPr/>
          <a:lstStyle/>
          <a:p>
            <a:r>
              <a:rPr lang="nl-NL">
                <a:cs typeface="Calibri"/>
              </a:rPr>
              <a:t>Welkomstmail gemist?</a:t>
            </a:r>
            <a:endParaRPr lang="nl-NL"/>
          </a:p>
        </p:txBody>
      </p:sp>
      <p:pic>
        <p:nvPicPr>
          <p:cNvPr id="7" name="Tijdelijke aanduiding voor inhoud 6" descr="Afbeelding met tekst, schermopname, kleding, Website&#10;&#10;Automatisch gegenereerde beschrijving">
            <a:extLst>
              <a:ext uri="{FF2B5EF4-FFF2-40B4-BE49-F238E27FC236}">
                <a16:creationId xmlns:a16="http://schemas.microsoft.com/office/drawing/2014/main" id="{8B5DF42B-3F3E-7614-1ECB-48873998E27D}"/>
              </a:ext>
            </a:extLst>
          </p:cNvPr>
          <p:cNvPicPr>
            <a:picLocks noGrp="1" noChangeAspect="1"/>
          </p:cNvPicPr>
          <p:nvPr>
            <p:ph idx="1"/>
          </p:nvPr>
        </p:nvPicPr>
        <p:blipFill>
          <a:blip r:embed="rId2"/>
          <a:stretch>
            <a:fillRect/>
          </a:stretch>
        </p:blipFill>
        <p:spPr>
          <a:xfrm>
            <a:off x="628650" y="1914484"/>
            <a:ext cx="7886700" cy="4173619"/>
          </a:xfrm>
        </p:spPr>
      </p:pic>
    </p:spTree>
    <p:extLst>
      <p:ext uri="{BB962C8B-B14F-4D97-AF65-F5344CB8AC3E}">
        <p14:creationId xmlns:p14="http://schemas.microsoft.com/office/powerpoint/2010/main" val="984036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33377F-F6F1-167C-4CA5-1DDBE60E8780}"/>
              </a:ext>
            </a:extLst>
          </p:cNvPr>
          <p:cNvSpPr>
            <a:spLocks noGrp="1"/>
          </p:cNvSpPr>
          <p:nvPr>
            <p:ph type="title"/>
          </p:nvPr>
        </p:nvSpPr>
        <p:spPr/>
        <p:txBody>
          <a:bodyPr/>
          <a:lstStyle/>
          <a:p>
            <a:r>
              <a:rPr lang="nl-NL">
                <a:cs typeface="Calibri"/>
              </a:rPr>
              <a:t>Activiteiten in Click</a:t>
            </a:r>
            <a:endParaRPr lang="nl-NL"/>
          </a:p>
        </p:txBody>
      </p:sp>
      <p:pic>
        <p:nvPicPr>
          <p:cNvPr id="4" name="Tijdelijke aanduiding voor inhoud 3" descr="Afbeelding met tekst, schermopname, software, nummer&#10;&#10;Automatisch gegenereerde beschrijving">
            <a:extLst>
              <a:ext uri="{FF2B5EF4-FFF2-40B4-BE49-F238E27FC236}">
                <a16:creationId xmlns:a16="http://schemas.microsoft.com/office/drawing/2014/main" id="{7C7EA2F8-0EC4-A3E6-1D60-FCAC25DAF64B}"/>
              </a:ext>
            </a:extLst>
          </p:cNvPr>
          <p:cNvPicPr>
            <a:picLocks noGrp="1" noChangeAspect="1"/>
          </p:cNvPicPr>
          <p:nvPr>
            <p:ph idx="1"/>
          </p:nvPr>
        </p:nvPicPr>
        <p:blipFill>
          <a:blip r:embed="rId2"/>
          <a:stretch>
            <a:fillRect/>
          </a:stretch>
        </p:blipFill>
        <p:spPr>
          <a:xfrm>
            <a:off x="628650" y="1914484"/>
            <a:ext cx="7886700" cy="4173619"/>
          </a:xfrm>
        </p:spPr>
      </p:pic>
    </p:spTree>
    <p:extLst>
      <p:ext uri="{BB962C8B-B14F-4D97-AF65-F5344CB8AC3E}">
        <p14:creationId xmlns:p14="http://schemas.microsoft.com/office/powerpoint/2010/main" val="1035842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54A0D-89D3-3DD1-579B-64BDB9C263DE}"/>
              </a:ext>
            </a:extLst>
          </p:cNvPr>
          <p:cNvSpPr>
            <a:spLocks noGrp="1"/>
          </p:cNvSpPr>
          <p:nvPr>
            <p:ph type="ctrTitle"/>
          </p:nvPr>
        </p:nvSpPr>
        <p:spPr/>
        <p:txBody>
          <a:bodyPr/>
          <a:lstStyle/>
          <a:p>
            <a:r>
              <a:rPr lang="nl-NL"/>
              <a:t>Click voor kernleden …</a:t>
            </a:r>
            <a:br>
              <a:rPr lang="nl-NL" dirty="0"/>
            </a:br>
            <a:r>
              <a:rPr lang="nl-NL"/>
              <a:t>… inschrijven voor bovenlokale activiteiten</a:t>
            </a:r>
          </a:p>
        </p:txBody>
      </p:sp>
    </p:spTree>
    <p:extLst>
      <p:ext uri="{BB962C8B-B14F-4D97-AF65-F5344CB8AC3E}">
        <p14:creationId xmlns:p14="http://schemas.microsoft.com/office/powerpoint/2010/main" val="821909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79399-EE03-D7CB-DEB0-BEB460512908}"/>
              </a:ext>
            </a:extLst>
          </p:cNvPr>
          <p:cNvSpPr>
            <a:spLocks noGrp="1"/>
          </p:cNvSpPr>
          <p:nvPr>
            <p:ph type="title"/>
          </p:nvPr>
        </p:nvSpPr>
        <p:spPr/>
        <p:txBody>
          <a:bodyPr/>
          <a:lstStyle/>
          <a:p>
            <a:r>
              <a:rPr lang="nl-BE" dirty="0"/>
              <a:t>Inschrijven voor activiteiten</a:t>
            </a:r>
          </a:p>
        </p:txBody>
      </p:sp>
      <p:sp>
        <p:nvSpPr>
          <p:cNvPr id="3" name="Tijdelijke aanduiding voor inhoud 2">
            <a:extLst>
              <a:ext uri="{FF2B5EF4-FFF2-40B4-BE49-F238E27FC236}">
                <a16:creationId xmlns:a16="http://schemas.microsoft.com/office/drawing/2014/main" id="{F8128CE0-EA3D-C2F1-72B4-97925BEE752E}"/>
              </a:ext>
            </a:extLst>
          </p:cNvPr>
          <p:cNvSpPr>
            <a:spLocks noGrp="1"/>
          </p:cNvSpPr>
          <p:nvPr>
            <p:ph idx="1"/>
          </p:nvPr>
        </p:nvSpPr>
        <p:spPr/>
        <p:txBody>
          <a:bodyPr/>
          <a:lstStyle/>
          <a:p>
            <a:pPr marL="0" indent="0">
              <a:buNone/>
            </a:pPr>
            <a:r>
              <a:rPr lang="nl-BE" sz="1800" b="1" i="0" u="none" strike="noStrike" baseline="0" dirty="0">
                <a:solidFill>
                  <a:srgbClr val="000000"/>
                </a:solidFill>
                <a:latin typeface="Akzidenz-Grotesk Pro Bold Cnd"/>
              </a:rPr>
              <a:t>bovenlokale activiteiten of evenementen. </a:t>
            </a:r>
            <a:endParaRPr lang="nl-BE" sz="1800" b="0" i="0" u="none" strike="noStrike" baseline="0" dirty="0">
              <a:solidFill>
                <a:srgbClr val="000000"/>
              </a:solidFill>
              <a:latin typeface="Akzidenz-Grotesk Pro Bold Cnd"/>
            </a:endParaRPr>
          </a:p>
          <a:p>
            <a:pPr marL="0" indent="0">
              <a:buNone/>
            </a:pPr>
            <a:r>
              <a:rPr lang="nl-BE" sz="1800" b="0" i="0" u="none" strike="noStrike" baseline="0" dirty="0">
                <a:solidFill>
                  <a:srgbClr val="000000"/>
                </a:solidFill>
                <a:latin typeface="Wingdings" panose="05000000000000000000" pitchFamily="2" charset="2"/>
              </a:rPr>
              <a:t> </a:t>
            </a:r>
            <a:r>
              <a:rPr lang="nl-BE" sz="1800" b="0" i="0" u="none" strike="noStrike" baseline="0" dirty="0">
                <a:solidFill>
                  <a:srgbClr val="000000"/>
                </a:solidFill>
                <a:latin typeface="Akzidenz-Grotesk Pro Regular"/>
              </a:rPr>
              <a:t>Ga naar 'Kalender' &gt; 'Bovenlokale kalender'.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Open de vorming of het evenement waarvoor je je wil inschrijven. Vind je niet meteen wat je zoekt? Gebruik dan de filters.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Eerst zie je een overzicht met alle info van het evenement (datum, uur &amp; plaats). Helemaal onderaan kan je je inschrijven.</a:t>
            </a:r>
            <a:endParaRPr lang="nl-BE" dirty="0"/>
          </a:p>
        </p:txBody>
      </p:sp>
    </p:spTree>
    <p:extLst>
      <p:ext uri="{BB962C8B-B14F-4D97-AF65-F5344CB8AC3E}">
        <p14:creationId xmlns:p14="http://schemas.microsoft.com/office/powerpoint/2010/main" val="426287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C59E1-3224-A35A-4E80-BBA3ECFD92D1}"/>
              </a:ext>
            </a:extLst>
          </p:cNvPr>
          <p:cNvSpPr>
            <a:spLocks noGrp="1"/>
          </p:cNvSpPr>
          <p:nvPr>
            <p:ph type="title"/>
          </p:nvPr>
        </p:nvSpPr>
        <p:spPr/>
        <p:txBody>
          <a:bodyPr/>
          <a:lstStyle/>
          <a:p>
            <a:r>
              <a:rPr lang="nl-NL">
                <a:cs typeface="Calibri"/>
              </a:rPr>
              <a:t>Inschrijven voor activiteiten</a:t>
            </a:r>
            <a:endParaRPr lang="nl-NL"/>
          </a:p>
        </p:txBody>
      </p:sp>
      <p:pic>
        <p:nvPicPr>
          <p:cNvPr id="4" name="Tijdelijke aanduiding voor inhoud 3" descr="Afbeelding met tekst, schermopname, kleding, software&#10;&#10;Automatisch gegenereerde beschrijving">
            <a:extLst>
              <a:ext uri="{FF2B5EF4-FFF2-40B4-BE49-F238E27FC236}">
                <a16:creationId xmlns:a16="http://schemas.microsoft.com/office/drawing/2014/main" id="{86A2003F-9B0A-38B9-76CD-875F99C31270}"/>
              </a:ext>
            </a:extLst>
          </p:cNvPr>
          <p:cNvPicPr>
            <a:picLocks noGrp="1" noChangeAspect="1"/>
          </p:cNvPicPr>
          <p:nvPr>
            <p:ph idx="1"/>
          </p:nvPr>
        </p:nvPicPr>
        <p:blipFill>
          <a:blip r:embed="rId2"/>
          <a:stretch>
            <a:fillRect/>
          </a:stretch>
        </p:blipFill>
        <p:spPr>
          <a:xfrm>
            <a:off x="628650" y="1918596"/>
            <a:ext cx="7886700" cy="4165395"/>
          </a:xfrm>
        </p:spPr>
      </p:pic>
    </p:spTree>
    <p:extLst>
      <p:ext uri="{BB962C8B-B14F-4D97-AF65-F5344CB8AC3E}">
        <p14:creationId xmlns:p14="http://schemas.microsoft.com/office/powerpoint/2010/main" val="4293597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C59E1-3224-A35A-4E80-BBA3ECFD92D1}"/>
              </a:ext>
            </a:extLst>
          </p:cNvPr>
          <p:cNvSpPr>
            <a:spLocks noGrp="1"/>
          </p:cNvSpPr>
          <p:nvPr>
            <p:ph type="title"/>
          </p:nvPr>
        </p:nvSpPr>
        <p:spPr/>
        <p:txBody>
          <a:bodyPr/>
          <a:lstStyle/>
          <a:p>
            <a:r>
              <a:rPr lang="nl-NL">
                <a:cs typeface="Calibri"/>
              </a:rPr>
              <a:t>Inschrijven voor activiteiten</a:t>
            </a:r>
            <a:endParaRPr lang="nl-NL"/>
          </a:p>
        </p:txBody>
      </p:sp>
      <p:pic>
        <p:nvPicPr>
          <p:cNvPr id="6" name="Tijdelijke aanduiding voor inhoud 5" descr="Afbeelding met tekst, schermopname, nummer, software&#10;&#10;Automatisch gegenereerde beschrijving">
            <a:extLst>
              <a:ext uri="{FF2B5EF4-FFF2-40B4-BE49-F238E27FC236}">
                <a16:creationId xmlns:a16="http://schemas.microsoft.com/office/drawing/2014/main" id="{37311D85-7633-7BBA-7F08-F647278184CB}"/>
              </a:ext>
            </a:extLst>
          </p:cNvPr>
          <p:cNvPicPr>
            <a:picLocks noGrp="1" noChangeAspect="1"/>
          </p:cNvPicPr>
          <p:nvPr>
            <p:ph idx="1"/>
          </p:nvPr>
        </p:nvPicPr>
        <p:blipFill>
          <a:blip r:embed="rId2"/>
          <a:stretch>
            <a:fillRect/>
          </a:stretch>
        </p:blipFill>
        <p:spPr>
          <a:xfrm>
            <a:off x="628650" y="1914484"/>
            <a:ext cx="7886700" cy="4173619"/>
          </a:xfrm>
        </p:spPr>
      </p:pic>
    </p:spTree>
    <p:extLst>
      <p:ext uri="{BB962C8B-B14F-4D97-AF65-F5344CB8AC3E}">
        <p14:creationId xmlns:p14="http://schemas.microsoft.com/office/powerpoint/2010/main" val="2649355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C59E1-3224-A35A-4E80-BBA3ECFD92D1}"/>
              </a:ext>
            </a:extLst>
          </p:cNvPr>
          <p:cNvSpPr>
            <a:spLocks noGrp="1"/>
          </p:cNvSpPr>
          <p:nvPr>
            <p:ph type="title"/>
          </p:nvPr>
        </p:nvSpPr>
        <p:spPr/>
        <p:txBody>
          <a:bodyPr/>
          <a:lstStyle/>
          <a:p>
            <a:r>
              <a:rPr lang="nl-NL">
                <a:cs typeface="Calibri"/>
              </a:rPr>
              <a:t>Inschrijven voor activiteiten</a:t>
            </a:r>
            <a:endParaRPr lang="nl-NL"/>
          </a:p>
        </p:txBody>
      </p:sp>
      <p:pic>
        <p:nvPicPr>
          <p:cNvPr id="6" name="Tijdelijke aanduiding voor inhoud 5" descr="Afbeelding met tekst, schermopname, software, Computerpictogram&#10;&#10;Automatisch gegenereerde beschrijving">
            <a:extLst>
              <a:ext uri="{FF2B5EF4-FFF2-40B4-BE49-F238E27FC236}">
                <a16:creationId xmlns:a16="http://schemas.microsoft.com/office/drawing/2014/main" id="{B809C0EB-3E02-2876-0756-CA7B5E386EF0}"/>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2815481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54A0D-89D3-3DD1-579B-64BDB9C263DE}"/>
              </a:ext>
            </a:extLst>
          </p:cNvPr>
          <p:cNvSpPr>
            <a:spLocks noGrp="1"/>
          </p:cNvSpPr>
          <p:nvPr>
            <p:ph type="ctrTitle"/>
          </p:nvPr>
        </p:nvSpPr>
        <p:spPr/>
        <p:txBody>
          <a:bodyPr/>
          <a:lstStyle/>
          <a:p>
            <a:r>
              <a:rPr lang="nl-NL" dirty="0"/>
              <a:t>Click voor kernleden …</a:t>
            </a:r>
            <a:br>
              <a:rPr lang="nl-NL" dirty="0"/>
            </a:br>
            <a:r>
              <a:rPr lang="nl-NL" dirty="0"/>
              <a:t>… om handige gewestinfo terug te vinden</a:t>
            </a:r>
            <a:endParaRPr lang="nl-BE" dirty="0"/>
          </a:p>
        </p:txBody>
      </p:sp>
    </p:spTree>
    <p:extLst>
      <p:ext uri="{BB962C8B-B14F-4D97-AF65-F5344CB8AC3E}">
        <p14:creationId xmlns:p14="http://schemas.microsoft.com/office/powerpoint/2010/main" val="2918062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27516-747D-85FA-F4A9-F3E8C42B54C1}"/>
              </a:ext>
            </a:extLst>
          </p:cNvPr>
          <p:cNvSpPr>
            <a:spLocks noGrp="1"/>
          </p:cNvSpPr>
          <p:nvPr>
            <p:ph type="title"/>
          </p:nvPr>
        </p:nvSpPr>
        <p:spPr/>
        <p:txBody>
          <a:bodyPr/>
          <a:lstStyle/>
          <a:p>
            <a:r>
              <a:rPr lang="nl-BE" dirty="0"/>
              <a:t>Handige gewestinfo</a:t>
            </a:r>
          </a:p>
        </p:txBody>
      </p:sp>
      <p:sp>
        <p:nvSpPr>
          <p:cNvPr id="3" name="Tijdelijke aanduiding voor inhoud 2">
            <a:extLst>
              <a:ext uri="{FF2B5EF4-FFF2-40B4-BE49-F238E27FC236}">
                <a16:creationId xmlns:a16="http://schemas.microsoft.com/office/drawing/2014/main" id="{C4E6422D-E955-BD9D-C578-66BA726BB6F4}"/>
              </a:ext>
            </a:extLst>
          </p:cNvPr>
          <p:cNvSpPr>
            <a:spLocks noGrp="1"/>
          </p:cNvSpPr>
          <p:nvPr>
            <p:ph idx="1"/>
          </p:nvPr>
        </p:nvSpPr>
        <p:spPr/>
        <p:txBody>
          <a:bodyPr/>
          <a:lstStyle/>
          <a:p>
            <a:pPr marL="0" indent="0">
              <a:buNone/>
            </a:pPr>
            <a:r>
              <a:rPr lang="nl-NL" sz="1800" b="1" i="0" u="none" strike="noStrike" baseline="0" dirty="0">
                <a:solidFill>
                  <a:srgbClr val="000000"/>
                </a:solidFill>
                <a:latin typeface="Akzidenz-Grotesk Pro Bold Cnd"/>
              </a:rPr>
              <a:t>Waar vind je belangrijke documenten op Click? </a:t>
            </a:r>
            <a:endParaRPr lang="nl-NL" sz="1800" b="0" i="0" u="none" strike="noStrike" baseline="0" dirty="0">
              <a:solidFill>
                <a:srgbClr val="000000"/>
              </a:solidFill>
              <a:latin typeface="Akzidenz-Grotesk Pro Bold Cnd"/>
            </a:endParaRPr>
          </a:p>
          <a:p>
            <a:pPr marL="0" indent="0">
              <a:buNone/>
            </a:pPr>
            <a:r>
              <a:rPr lang="nl-BE" sz="1800" b="0" i="0" u="none" strike="noStrike" baseline="0" dirty="0">
                <a:solidFill>
                  <a:srgbClr val="000000"/>
                </a:solidFill>
                <a:latin typeface="Akzidenz-Grotesk Pro Regular"/>
              </a:rPr>
              <a:t>	- 'Gewest' &gt; 'Gewestdocumenten' &gt; Hier vind je alle gewestlogo's. </a:t>
            </a:r>
          </a:p>
          <a:p>
            <a:pPr marL="0" indent="0">
              <a:buNone/>
            </a:pPr>
            <a:r>
              <a:rPr lang="nl-BE" sz="1800" b="0" i="0" u="none" strike="noStrike" baseline="0" dirty="0">
                <a:solidFill>
                  <a:srgbClr val="000000"/>
                </a:solidFill>
                <a:latin typeface="Akzidenz-Grotesk Pro Regular"/>
              </a:rPr>
              <a:t>	- 'Gewest' &gt; 'Ledenrapport'. </a:t>
            </a:r>
            <a:endParaRPr lang="nl-BE" dirty="0"/>
          </a:p>
        </p:txBody>
      </p:sp>
    </p:spTree>
    <p:extLst>
      <p:ext uri="{BB962C8B-B14F-4D97-AF65-F5344CB8AC3E}">
        <p14:creationId xmlns:p14="http://schemas.microsoft.com/office/powerpoint/2010/main" val="2306880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81E5AC-B665-110D-1FB4-FC42D8829955}"/>
              </a:ext>
            </a:extLst>
          </p:cNvPr>
          <p:cNvSpPr>
            <a:spLocks noGrp="1"/>
          </p:cNvSpPr>
          <p:nvPr>
            <p:ph type="title"/>
          </p:nvPr>
        </p:nvSpPr>
        <p:spPr/>
        <p:txBody>
          <a:bodyPr/>
          <a:lstStyle/>
          <a:p>
            <a:r>
              <a:rPr lang="nl-NL">
                <a:cs typeface="Calibri"/>
              </a:rPr>
              <a:t>Handige gewestinfo</a:t>
            </a:r>
            <a:endParaRPr lang="nl-NL"/>
          </a:p>
        </p:txBody>
      </p:sp>
      <p:pic>
        <p:nvPicPr>
          <p:cNvPr id="4" name="Tijdelijke aanduiding voor inhoud 3" descr="Afbeelding met tekst, schermopname, kleding, Website&#10;&#10;Automatisch gegenereerde beschrijving">
            <a:extLst>
              <a:ext uri="{FF2B5EF4-FFF2-40B4-BE49-F238E27FC236}">
                <a16:creationId xmlns:a16="http://schemas.microsoft.com/office/drawing/2014/main" id="{3D75F73A-CCD3-8864-273C-933E6C505145}"/>
              </a:ext>
            </a:extLst>
          </p:cNvPr>
          <p:cNvPicPr>
            <a:picLocks noGrp="1" noChangeAspect="1"/>
          </p:cNvPicPr>
          <p:nvPr>
            <p:ph idx="1"/>
          </p:nvPr>
        </p:nvPicPr>
        <p:blipFill>
          <a:blip r:embed="rId2"/>
          <a:stretch>
            <a:fillRect/>
          </a:stretch>
        </p:blipFill>
        <p:spPr>
          <a:xfrm>
            <a:off x="628650" y="1912428"/>
            <a:ext cx="7886700" cy="4177731"/>
          </a:xfrm>
        </p:spPr>
      </p:pic>
    </p:spTree>
    <p:extLst>
      <p:ext uri="{BB962C8B-B14F-4D97-AF65-F5344CB8AC3E}">
        <p14:creationId xmlns:p14="http://schemas.microsoft.com/office/powerpoint/2010/main" val="2677507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E3D0C-04B1-01CE-C296-BAF5539DC7A7}"/>
              </a:ext>
            </a:extLst>
          </p:cNvPr>
          <p:cNvSpPr>
            <a:spLocks noGrp="1"/>
          </p:cNvSpPr>
          <p:nvPr>
            <p:ph type="ctrTitle"/>
          </p:nvPr>
        </p:nvSpPr>
        <p:spPr/>
        <p:txBody>
          <a:bodyPr/>
          <a:lstStyle/>
          <a:p>
            <a:r>
              <a:rPr lang="nl-BE" dirty="0"/>
              <a:t>Click voor leden …</a:t>
            </a:r>
          </a:p>
        </p:txBody>
      </p:sp>
    </p:spTree>
    <p:extLst>
      <p:ext uri="{BB962C8B-B14F-4D97-AF65-F5344CB8AC3E}">
        <p14:creationId xmlns:p14="http://schemas.microsoft.com/office/powerpoint/2010/main" val="3291236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C701F-E2D5-5933-DD22-07013DD71369}"/>
              </a:ext>
            </a:extLst>
          </p:cNvPr>
          <p:cNvSpPr>
            <a:spLocks noGrp="1"/>
          </p:cNvSpPr>
          <p:nvPr>
            <p:ph type="title"/>
          </p:nvPr>
        </p:nvSpPr>
        <p:spPr/>
        <p:txBody>
          <a:bodyPr/>
          <a:lstStyle/>
          <a:p>
            <a:r>
              <a:rPr lang="nl-NL" dirty="0"/>
              <a:t>Welkomstmail gemist?</a:t>
            </a:r>
          </a:p>
        </p:txBody>
      </p:sp>
      <p:pic>
        <p:nvPicPr>
          <p:cNvPr id="5" name="Tijdelijke aanduiding voor inhoud 4">
            <a:extLst>
              <a:ext uri="{FF2B5EF4-FFF2-40B4-BE49-F238E27FC236}">
                <a16:creationId xmlns:a16="http://schemas.microsoft.com/office/drawing/2014/main" id="{2CAA2BB0-9153-7B2D-AE09-11F193051611}"/>
              </a:ext>
            </a:extLst>
          </p:cNvPr>
          <p:cNvPicPr>
            <a:picLocks noGrp="1" noChangeAspect="1"/>
          </p:cNvPicPr>
          <p:nvPr>
            <p:ph idx="1"/>
          </p:nvPr>
        </p:nvPicPr>
        <p:blipFill>
          <a:blip r:embed="rId2"/>
          <a:stretch>
            <a:fillRect/>
          </a:stretch>
        </p:blipFill>
        <p:spPr>
          <a:xfrm>
            <a:off x="628650" y="1891869"/>
            <a:ext cx="7886700" cy="4218850"/>
          </a:xfrm>
        </p:spPr>
      </p:pic>
    </p:spTree>
    <p:extLst>
      <p:ext uri="{BB962C8B-B14F-4D97-AF65-F5344CB8AC3E}">
        <p14:creationId xmlns:p14="http://schemas.microsoft.com/office/powerpoint/2010/main" val="393415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659255-BC87-0566-9536-6B45B1EC44D5}"/>
              </a:ext>
            </a:extLst>
          </p:cNvPr>
          <p:cNvSpPr>
            <a:spLocks noGrp="1"/>
          </p:cNvSpPr>
          <p:nvPr>
            <p:ph type="title"/>
          </p:nvPr>
        </p:nvSpPr>
        <p:spPr/>
        <p:txBody>
          <a:bodyPr/>
          <a:lstStyle/>
          <a:p>
            <a:r>
              <a:rPr lang="nl-BE" dirty="0"/>
              <a:t>Hoe werkt het ledenportaal?</a:t>
            </a:r>
          </a:p>
        </p:txBody>
      </p:sp>
      <p:sp>
        <p:nvSpPr>
          <p:cNvPr id="3" name="Tijdelijke aanduiding voor inhoud 2">
            <a:extLst>
              <a:ext uri="{FF2B5EF4-FFF2-40B4-BE49-F238E27FC236}">
                <a16:creationId xmlns:a16="http://schemas.microsoft.com/office/drawing/2014/main" id="{3952840F-2751-256D-1843-65F9A89FAEEE}"/>
              </a:ext>
            </a:extLst>
          </p:cNvPr>
          <p:cNvSpPr>
            <a:spLocks noGrp="1"/>
          </p:cNvSpPr>
          <p:nvPr>
            <p:ph idx="1"/>
          </p:nvPr>
        </p:nvSpPr>
        <p:spPr/>
        <p:txBody>
          <a:bodyPr/>
          <a:lstStyle/>
          <a:p>
            <a:r>
              <a:rPr lang="nl-BE" dirty="0"/>
              <a:t>Leden krijgen toegang nadat ze werden ingeschreven door het gewest (registratiemail)</a:t>
            </a:r>
          </a:p>
        </p:txBody>
      </p:sp>
    </p:spTree>
    <p:extLst>
      <p:ext uri="{BB962C8B-B14F-4D97-AF65-F5344CB8AC3E}">
        <p14:creationId xmlns:p14="http://schemas.microsoft.com/office/powerpoint/2010/main" val="14335431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D3025-058F-24B4-7EB9-F2C4836E0A9D}"/>
              </a:ext>
            </a:extLst>
          </p:cNvPr>
          <p:cNvSpPr>
            <a:spLocks noGrp="1"/>
          </p:cNvSpPr>
          <p:nvPr>
            <p:ph type="title"/>
          </p:nvPr>
        </p:nvSpPr>
        <p:spPr/>
        <p:txBody>
          <a:bodyPr/>
          <a:lstStyle/>
          <a:p>
            <a:r>
              <a:rPr lang="nl-BE" dirty="0"/>
              <a:t>Wat zien leden?</a:t>
            </a:r>
          </a:p>
        </p:txBody>
      </p:sp>
      <p:pic>
        <p:nvPicPr>
          <p:cNvPr id="2050" name="Picture 2">
            <a:extLst>
              <a:ext uri="{FF2B5EF4-FFF2-40B4-BE49-F238E27FC236}">
                <a16:creationId xmlns:a16="http://schemas.microsoft.com/office/drawing/2014/main" id="{01F13FB2-20BF-2B89-C794-487BE25805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8650" y="2141387"/>
            <a:ext cx="7886700" cy="371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594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22F98-C911-8D0E-135C-3EAF22D6DD57}"/>
              </a:ext>
            </a:extLst>
          </p:cNvPr>
          <p:cNvSpPr>
            <a:spLocks noGrp="1"/>
          </p:cNvSpPr>
          <p:nvPr>
            <p:ph type="title"/>
          </p:nvPr>
        </p:nvSpPr>
        <p:spPr/>
        <p:txBody>
          <a:bodyPr/>
          <a:lstStyle/>
          <a:p>
            <a:r>
              <a:rPr lang="nl-BE" dirty="0"/>
              <a:t>Waarom?</a:t>
            </a:r>
          </a:p>
        </p:txBody>
      </p:sp>
      <p:sp>
        <p:nvSpPr>
          <p:cNvPr id="3" name="Tijdelijke aanduiding voor inhoud 2">
            <a:extLst>
              <a:ext uri="{FF2B5EF4-FFF2-40B4-BE49-F238E27FC236}">
                <a16:creationId xmlns:a16="http://schemas.microsoft.com/office/drawing/2014/main" id="{A30A7FF2-4285-78CB-FEB4-DC4E2110FB41}"/>
              </a:ext>
            </a:extLst>
          </p:cNvPr>
          <p:cNvSpPr>
            <a:spLocks noGrp="1"/>
          </p:cNvSpPr>
          <p:nvPr>
            <p:ph idx="1"/>
          </p:nvPr>
        </p:nvSpPr>
        <p:spPr/>
        <p:txBody>
          <a:bodyPr/>
          <a:lstStyle/>
          <a:p>
            <a:r>
              <a:rPr lang="nl-BE" dirty="0"/>
              <a:t>Om eigen gegevens te beheren</a:t>
            </a:r>
          </a:p>
          <a:p>
            <a:r>
              <a:rPr lang="nl-BE" dirty="0"/>
              <a:t>Om in te schrijven voor (boven) lokale activiteiten</a:t>
            </a:r>
          </a:p>
          <a:p>
            <a:r>
              <a:rPr lang="nl-BE" dirty="0"/>
              <a:t>Om het steunfonds aan te vragen</a:t>
            </a:r>
          </a:p>
          <a:p>
            <a:r>
              <a:rPr lang="nl-BE" dirty="0"/>
              <a:t>…</a:t>
            </a:r>
          </a:p>
        </p:txBody>
      </p:sp>
    </p:spTree>
    <p:extLst>
      <p:ext uri="{BB962C8B-B14F-4D97-AF65-F5344CB8AC3E}">
        <p14:creationId xmlns:p14="http://schemas.microsoft.com/office/powerpoint/2010/main" val="2429712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7B955C-A48E-EE17-0955-C2D863C26D7D}"/>
              </a:ext>
            </a:extLst>
          </p:cNvPr>
          <p:cNvSpPr>
            <a:spLocks noGrp="1"/>
          </p:cNvSpPr>
          <p:nvPr>
            <p:ph type="title"/>
          </p:nvPr>
        </p:nvSpPr>
        <p:spPr/>
        <p:txBody>
          <a:bodyPr/>
          <a:lstStyle/>
          <a:p>
            <a:r>
              <a:rPr lang="nl-NL">
                <a:cs typeface="Calibri"/>
              </a:rPr>
              <a:t>Eigen gegevens te beheren</a:t>
            </a:r>
            <a:endParaRPr lang="nl-NL"/>
          </a:p>
        </p:txBody>
      </p:sp>
      <p:pic>
        <p:nvPicPr>
          <p:cNvPr id="4" name="Tijdelijke aanduiding voor inhoud 3" descr="Afbeelding met tekst, schermopname, kleding, Menselijk gezicht&#10;&#10;Automatisch gegenereerde beschrijving">
            <a:extLst>
              <a:ext uri="{FF2B5EF4-FFF2-40B4-BE49-F238E27FC236}">
                <a16:creationId xmlns:a16="http://schemas.microsoft.com/office/drawing/2014/main" id="{5541892D-AA6F-4B34-DFA6-989F07946872}"/>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42433894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2765A-6593-936C-D0FA-F494F8B81FA2}"/>
              </a:ext>
            </a:extLst>
          </p:cNvPr>
          <p:cNvSpPr>
            <a:spLocks noGrp="1"/>
          </p:cNvSpPr>
          <p:nvPr>
            <p:ph type="title"/>
          </p:nvPr>
        </p:nvSpPr>
        <p:spPr/>
        <p:txBody>
          <a:bodyPr/>
          <a:lstStyle/>
          <a:p>
            <a:r>
              <a:rPr lang="nl-NL">
                <a:cs typeface="Calibri"/>
              </a:rPr>
              <a:t>Eigen gegevens te beheren</a:t>
            </a:r>
            <a:endParaRPr lang="nl-NL"/>
          </a:p>
        </p:txBody>
      </p:sp>
      <p:sp>
        <p:nvSpPr>
          <p:cNvPr id="3" name="Tijdelijke aanduiding voor inhoud 2">
            <a:extLst>
              <a:ext uri="{FF2B5EF4-FFF2-40B4-BE49-F238E27FC236}">
                <a16:creationId xmlns:a16="http://schemas.microsoft.com/office/drawing/2014/main" id="{939AA7F2-89A7-2756-DC4D-B5407EFC1F8A}"/>
              </a:ext>
            </a:extLst>
          </p:cNvPr>
          <p:cNvSpPr>
            <a:spLocks noGrp="1"/>
          </p:cNvSpPr>
          <p:nvPr>
            <p:ph idx="1"/>
          </p:nvPr>
        </p:nvSpPr>
        <p:spPr/>
        <p:txBody>
          <a:bodyPr/>
          <a:lstStyle/>
          <a:p>
            <a:endParaRPr lang="nl-NL"/>
          </a:p>
        </p:txBody>
      </p:sp>
      <p:pic>
        <p:nvPicPr>
          <p:cNvPr id="5" name="Picture 2" descr="Afbeelding met tekst, schermopname, plant, gras&#10;&#10;Automatisch gegenereerde beschrijving">
            <a:extLst>
              <a:ext uri="{FF2B5EF4-FFF2-40B4-BE49-F238E27FC236}">
                <a16:creationId xmlns:a16="http://schemas.microsoft.com/office/drawing/2014/main" id="{DFC9C213-562C-1010-B158-B4371CF3A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141387"/>
            <a:ext cx="7886700" cy="3719813"/>
          </a:xfrm>
          <a:prstGeom prst="rect">
            <a:avLst/>
          </a:prstGeom>
          <a:noFill/>
          <a:extLst>
            <a:ext uri="{909E8E84-426E-40DD-AFC4-6F175D3DCCD1}">
              <a14:hiddenFill xmlns:a14="http://schemas.microsoft.com/office/drawing/2010/main">
                <a:solidFill>
                  <a:srgbClr val="FFFFFF"/>
                </a:solidFill>
              </a14:hiddenFill>
            </a:ext>
          </a:extLst>
        </p:spPr>
      </p:pic>
      <p:sp>
        <p:nvSpPr>
          <p:cNvPr id="8" name="Pijl: rechts 7">
            <a:extLst>
              <a:ext uri="{FF2B5EF4-FFF2-40B4-BE49-F238E27FC236}">
                <a16:creationId xmlns:a16="http://schemas.microsoft.com/office/drawing/2014/main" id="{9074D77D-8AC4-D104-CEFF-3AA81E8BFC84}"/>
              </a:ext>
            </a:extLst>
          </p:cNvPr>
          <p:cNvSpPr/>
          <p:nvPr/>
        </p:nvSpPr>
        <p:spPr>
          <a:xfrm>
            <a:off x="206600" y="3429561"/>
            <a:ext cx="1034890" cy="44837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47613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79399-EE03-D7CB-DEB0-BEB460512908}"/>
              </a:ext>
            </a:extLst>
          </p:cNvPr>
          <p:cNvSpPr>
            <a:spLocks noGrp="1"/>
          </p:cNvSpPr>
          <p:nvPr>
            <p:ph type="title"/>
          </p:nvPr>
        </p:nvSpPr>
        <p:spPr/>
        <p:txBody>
          <a:bodyPr/>
          <a:lstStyle/>
          <a:p>
            <a:r>
              <a:rPr lang="nl-BE" dirty="0"/>
              <a:t>Inschrijven voor activiteiten</a:t>
            </a:r>
          </a:p>
        </p:txBody>
      </p:sp>
      <p:sp>
        <p:nvSpPr>
          <p:cNvPr id="3" name="Tijdelijke aanduiding voor inhoud 2">
            <a:extLst>
              <a:ext uri="{FF2B5EF4-FFF2-40B4-BE49-F238E27FC236}">
                <a16:creationId xmlns:a16="http://schemas.microsoft.com/office/drawing/2014/main" id="{F8128CE0-EA3D-C2F1-72B4-97925BEE752E}"/>
              </a:ext>
            </a:extLst>
          </p:cNvPr>
          <p:cNvSpPr>
            <a:spLocks noGrp="1"/>
          </p:cNvSpPr>
          <p:nvPr>
            <p:ph idx="1"/>
          </p:nvPr>
        </p:nvSpPr>
        <p:spPr/>
        <p:txBody>
          <a:bodyPr vert="horz" lIns="91440" tIns="45720" rIns="91440" bIns="45720" rtlCol="0" anchor="t">
            <a:normAutofit/>
          </a:bodyPr>
          <a:lstStyle/>
          <a:p>
            <a:pPr marL="0" indent="0">
              <a:buNone/>
            </a:pPr>
            <a:r>
              <a:rPr lang="nl-BE" sz="1800" b="1" i="0" u="none" strike="noStrike" baseline="0" dirty="0">
                <a:solidFill>
                  <a:srgbClr val="000000"/>
                </a:solidFill>
                <a:latin typeface="Akzidenz-Grotesk Pro Bold Cnd"/>
              </a:rPr>
              <a:t>Voor lokale activiteiten. </a:t>
            </a:r>
            <a:endParaRPr lang="nl-BE" sz="1800" b="0" i="0" u="none" strike="noStrike" baseline="0" dirty="0">
              <a:solidFill>
                <a:srgbClr val="000000"/>
              </a:solidFill>
              <a:latin typeface="Akzidenz-Grotesk Pro Bold Cnd"/>
            </a:endParaRPr>
          </a:p>
          <a:p>
            <a:pPr marL="0" indent="0">
              <a:buNone/>
            </a:pPr>
            <a:r>
              <a:rPr lang="nl-NL" sz="1800" b="0" i="0" u="none" strike="noStrike" baseline="0" dirty="0">
                <a:solidFill>
                  <a:srgbClr val="000000"/>
                </a:solidFill>
                <a:latin typeface="Wingdings"/>
                <a:cs typeface="Times New Roman"/>
                <a:sym typeface="Wingdings"/>
              </a:rPr>
              <a:t> </a:t>
            </a:r>
            <a:r>
              <a:rPr lang="nl-NL" sz="1800" b="0" i="0" u="none" strike="noStrike" baseline="0">
                <a:solidFill>
                  <a:srgbClr val="000000"/>
                </a:solidFill>
                <a:latin typeface="Akzidenz-Grotesk Pro Regular"/>
                <a:cs typeface="Times New Roman"/>
              </a:rPr>
              <a:t>Ga naar de startpagina en klik op </a:t>
            </a:r>
            <a:r>
              <a:rPr lang="nl-NL" sz="1800" b="0">
                <a:solidFill>
                  <a:srgbClr val="000000"/>
                </a:solidFill>
                <a:latin typeface="Akzidenz-Grotesk Pro Regular"/>
                <a:cs typeface="Times New Roman"/>
              </a:rPr>
              <a:t>'Alle activiteiten</a:t>
            </a:r>
            <a:r>
              <a:rPr lang="nl-NL" sz="1800" b="0" i="0" u="none" strike="noStrike" baseline="0">
                <a:solidFill>
                  <a:srgbClr val="000000"/>
                </a:solidFill>
                <a:latin typeface="Akzidenz-Grotesk Pro Regular"/>
                <a:cs typeface="Times New Roman"/>
              </a:rPr>
              <a:t> van mijn afdelingen/gewesten'.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Open de activiteit waarvoor je je wil inschrijven.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Klik op de knop 'Inschrijven'. </a:t>
            </a:r>
            <a:endParaRPr lang="nl-BE" dirty="0"/>
          </a:p>
        </p:txBody>
      </p:sp>
    </p:spTree>
    <p:extLst>
      <p:ext uri="{BB962C8B-B14F-4D97-AF65-F5344CB8AC3E}">
        <p14:creationId xmlns:p14="http://schemas.microsoft.com/office/powerpoint/2010/main" val="8589666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2765A-6593-936C-D0FA-F494F8B81FA2}"/>
              </a:ext>
            </a:extLst>
          </p:cNvPr>
          <p:cNvSpPr>
            <a:spLocks noGrp="1"/>
          </p:cNvSpPr>
          <p:nvPr>
            <p:ph type="title"/>
          </p:nvPr>
        </p:nvSpPr>
        <p:spPr/>
        <p:txBody>
          <a:bodyPr/>
          <a:lstStyle/>
          <a:p>
            <a:r>
              <a:rPr lang="nl-NL">
                <a:cs typeface="Calibri"/>
              </a:rPr>
              <a:t>Inschrijven voor activiteiten</a:t>
            </a:r>
            <a:endParaRPr lang="nl-NL"/>
          </a:p>
        </p:txBody>
      </p:sp>
      <p:sp>
        <p:nvSpPr>
          <p:cNvPr id="3" name="Tijdelijke aanduiding voor inhoud 2">
            <a:extLst>
              <a:ext uri="{FF2B5EF4-FFF2-40B4-BE49-F238E27FC236}">
                <a16:creationId xmlns:a16="http://schemas.microsoft.com/office/drawing/2014/main" id="{939AA7F2-89A7-2756-DC4D-B5407EFC1F8A}"/>
              </a:ext>
            </a:extLst>
          </p:cNvPr>
          <p:cNvSpPr>
            <a:spLocks noGrp="1"/>
          </p:cNvSpPr>
          <p:nvPr>
            <p:ph idx="1"/>
          </p:nvPr>
        </p:nvSpPr>
        <p:spPr/>
        <p:txBody>
          <a:bodyPr/>
          <a:lstStyle/>
          <a:p>
            <a:endParaRPr lang="nl-NL"/>
          </a:p>
        </p:txBody>
      </p:sp>
      <p:pic>
        <p:nvPicPr>
          <p:cNvPr id="5" name="Picture 2" descr="Afbeelding met tekst, schermopname, plant, gras&#10;&#10;Automatisch gegenereerde beschrijving">
            <a:extLst>
              <a:ext uri="{FF2B5EF4-FFF2-40B4-BE49-F238E27FC236}">
                <a16:creationId xmlns:a16="http://schemas.microsoft.com/office/drawing/2014/main" id="{DFC9C213-562C-1010-B158-B4371CF3A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141387"/>
            <a:ext cx="7886700" cy="3719813"/>
          </a:xfrm>
          <a:prstGeom prst="rect">
            <a:avLst/>
          </a:prstGeom>
          <a:noFill/>
          <a:extLst>
            <a:ext uri="{909E8E84-426E-40DD-AFC4-6F175D3DCCD1}">
              <a14:hiddenFill xmlns:a14="http://schemas.microsoft.com/office/drawing/2010/main">
                <a:solidFill>
                  <a:srgbClr val="FFFFFF"/>
                </a:solidFill>
              </a14:hiddenFill>
            </a:ext>
          </a:extLst>
        </p:spPr>
      </p:pic>
      <p:sp>
        <p:nvSpPr>
          <p:cNvPr id="8" name="Pijl: rechts 7">
            <a:extLst>
              <a:ext uri="{FF2B5EF4-FFF2-40B4-BE49-F238E27FC236}">
                <a16:creationId xmlns:a16="http://schemas.microsoft.com/office/drawing/2014/main" id="{9074D77D-8AC4-D104-CEFF-3AA81E8BFC84}"/>
              </a:ext>
            </a:extLst>
          </p:cNvPr>
          <p:cNvSpPr/>
          <p:nvPr/>
        </p:nvSpPr>
        <p:spPr>
          <a:xfrm>
            <a:off x="112655" y="5162328"/>
            <a:ext cx="1034890" cy="44837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044348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5E698-74D9-C4EC-EC50-7B16D7D462D1}"/>
              </a:ext>
            </a:extLst>
          </p:cNvPr>
          <p:cNvSpPr>
            <a:spLocks noGrp="1"/>
          </p:cNvSpPr>
          <p:nvPr>
            <p:ph type="title"/>
          </p:nvPr>
        </p:nvSpPr>
        <p:spPr/>
        <p:txBody>
          <a:bodyPr/>
          <a:lstStyle/>
          <a:p>
            <a:r>
              <a:rPr lang="nl-NL">
                <a:cs typeface="Calibri"/>
              </a:rPr>
              <a:t>Inschrijven voor activiteiten</a:t>
            </a:r>
            <a:endParaRPr lang="nl-NL"/>
          </a:p>
        </p:txBody>
      </p:sp>
      <p:pic>
        <p:nvPicPr>
          <p:cNvPr id="4" name="Tijdelijke aanduiding voor inhoud 3" descr="Afbeelding met tekst, elektronica, schermopname, software&#10;&#10;Automatisch gegenereerde beschrijving">
            <a:extLst>
              <a:ext uri="{FF2B5EF4-FFF2-40B4-BE49-F238E27FC236}">
                <a16:creationId xmlns:a16="http://schemas.microsoft.com/office/drawing/2014/main" id="{AEF74F93-9A99-35CF-12D7-B8EFF47D5F3C}"/>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41780052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79399-EE03-D7CB-DEB0-BEB460512908}"/>
              </a:ext>
            </a:extLst>
          </p:cNvPr>
          <p:cNvSpPr>
            <a:spLocks noGrp="1"/>
          </p:cNvSpPr>
          <p:nvPr>
            <p:ph type="title"/>
          </p:nvPr>
        </p:nvSpPr>
        <p:spPr/>
        <p:txBody>
          <a:bodyPr/>
          <a:lstStyle/>
          <a:p>
            <a:r>
              <a:rPr lang="nl-BE" dirty="0"/>
              <a:t>Inschrijven voor activiteiten</a:t>
            </a:r>
          </a:p>
        </p:txBody>
      </p:sp>
      <p:sp>
        <p:nvSpPr>
          <p:cNvPr id="3" name="Tijdelijke aanduiding voor inhoud 2">
            <a:extLst>
              <a:ext uri="{FF2B5EF4-FFF2-40B4-BE49-F238E27FC236}">
                <a16:creationId xmlns:a16="http://schemas.microsoft.com/office/drawing/2014/main" id="{F8128CE0-EA3D-C2F1-72B4-97925BEE752E}"/>
              </a:ext>
            </a:extLst>
          </p:cNvPr>
          <p:cNvSpPr>
            <a:spLocks noGrp="1"/>
          </p:cNvSpPr>
          <p:nvPr>
            <p:ph idx="1"/>
          </p:nvPr>
        </p:nvSpPr>
        <p:spPr/>
        <p:txBody>
          <a:bodyPr/>
          <a:lstStyle/>
          <a:p>
            <a:pPr marL="0" indent="0">
              <a:buNone/>
            </a:pPr>
            <a:r>
              <a:rPr lang="nl-BE" sz="1800" b="1" i="0" u="none" strike="noStrike" baseline="0" dirty="0">
                <a:solidFill>
                  <a:srgbClr val="000000"/>
                </a:solidFill>
                <a:latin typeface="Akzidenz-Grotesk Pro Bold Cnd"/>
              </a:rPr>
              <a:t>Voor provinciale en nationale activiteiten. </a:t>
            </a:r>
            <a:endParaRPr lang="nl-BE" sz="1800" b="0" i="0" u="none" strike="noStrike" baseline="0" dirty="0">
              <a:solidFill>
                <a:srgbClr val="000000"/>
              </a:solidFill>
              <a:latin typeface="Akzidenz-Grotesk Pro Bold Cnd"/>
            </a:endParaRP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Ga naar de startpagina en klik op 'Nationale Groene Kringkalender'.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Open de activiteit waarvoor je je wil inschrijven. Vind je niet meteen wat je zoekt? Gebruik dan de filters. </a:t>
            </a:r>
          </a:p>
          <a:p>
            <a:pPr marL="0" indent="0">
              <a:buNone/>
            </a:pP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Akzidenz-Grotesk Pro Regular"/>
              </a:rPr>
              <a:t>Eerst zie je alle info van het evenement (datum, uur &amp; plaats). Helemaal onderaan kan je je inschrijven </a:t>
            </a:r>
            <a:endParaRPr lang="nl-BE" dirty="0"/>
          </a:p>
        </p:txBody>
      </p:sp>
    </p:spTree>
    <p:extLst>
      <p:ext uri="{BB962C8B-B14F-4D97-AF65-F5344CB8AC3E}">
        <p14:creationId xmlns:p14="http://schemas.microsoft.com/office/powerpoint/2010/main" val="21157466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2765A-6593-936C-D0FA-F494F8B81FA2}"/>
              </a:ext>
            </a:extLst>
          </p:cNvPr>
          <p:cNvSpPr>
            <a:spLocks noGrp="1"/>
          </p:cNvSpPr>
          <p:nvPr>
            <p:ph type="title"/>
          </p:nvPr>
        </p:nvSpPr>
        <p:spPr/>
        <p:txBody>
          <a:bodyPr/>
          <a:lstStyle/>
          <a:p>
            <a:r>
              <a:rPr lang="nl-NL">
                <a:cs typeface="Calibri"/>
              </a:rPr>
              <a:t>inschrijven voor activiteiten</a:t>
            </a:r>
            <a:endParaRPr lang="nl-NL"/>
          </a:p>
        </p:txBody>
      </p:sp>
      <p:sp>
        <p:nvSpPr>
          <p:cNvPr id="3" name="Tijdelijke aanduiding voor inhoud 2">
            <a:extLst>
              <a:ext uri="{FF2B5EF4-FFF2-40B4-BE49-F238E27FC236}">
                <a16:creationId xmlns:a16="http://schemas.microsoft.com/office/drawing/2014/main" id="{939AA7F2-89A7-2756-DC4D-B5407EFC1F8A}"/>
              </a:ext>
            </a:extLst>
          </p:cNvPr>
          <p:cNvSpPr>
            <a:spLocks noGrp="1"/>
          </p:cNvSpPr>
          <p:nvPr>
            <p:ph idx="1"/>
          </p:nvPr>
        </p:nvSpPr>
        <p:spPr/>
        <p:txBody>
          <a:bodyPr/>
          <a:lstStyle/>
          <a:p>
            <a:endParaRPr lang="nl-NL"/>
          </a:p>
        </p:txBody>
      </p:sp>
      <p:pic>
        <p:nvPicPr>
          <p:cNvPr id="5" name="Picture 2" descr="Afbeelding met tekst, schermopname, plant, gras&#10;&#10;Automatisch gegenereerde beschrijving">
            <a:extLst>
              <a:ext uri="{FF2B5EF4-FFF2-40B4-BE49-F238E27FC236}">
                <a16:creationId xmlns:a16="http://schemas.microsoft.com/office/drawing/2014/main" id="{DFC9C213-562C-1010-B158-B4371CF3A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141387"/>
            <a:ext cx="7886700" cy="3719813"/>
          </a:xfrm>
          <a:prstGeom prst="rect">
            <a:avLst/>
          </a:prstGeom>
          <a:noFill/>
          <a:extLst>
            <a:ext uri="{909E8E84-426E-40DD-AFC4-6F175D3DCCD1}">
              <a14:hiddenFill xmlns:a14="http://schemas.microsoft.com/office/drawing/2010/main">
                <a:solidFill>
                  <a:srgbClr val="FFFFFF"/>
                </a:solidFill>
              </a14:hiddenFill>
            </a:ext>
          </a:extLst>
        </p:spPr>
      </p:pic>
      <p:sp>
        <p:nvSpPr>
          <p:cNvPr id="8" name="Pijl: rechts 7">
            <a:extLst>
              <a:ext uri="{FF2B5EF4-FFF2-40B4-BE49-F238E27FC236}">
                <a16:creationId xmlns:a16="http://schemas.microsoft.com/office/drawing/2014/main" id="{9074D77D-8AC4-D104-CEFF-3AA81E8BFC84}"/>
              </a:ext>
            </a:extLst>
          </p:cNvPr>
          <p:cNvSpPr/>
          <p:nvPr/>
        </p:nvSpPr>
        <p:spPr>
          <a:xfrm rot="10800000">
            <a:off x="4058353" y="5162328"/>
            <a:ext cx="1034890" cy="44837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64395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D2D86-F7DD-7393-5200-2A776C3B0120}"/>
              </a:ext>
            </a:extLst>
          </p:cNvPr>
          <p:cNvSpPr>
            <a:spLocks noGrp="1"/>
          </p:cNvSpPr>
          <p:nvPr>
            <p:ph type="title"/>
          </p:nvPr>
        </p:nvSpPr>
        <p:spPr/>
        <p:txBody>
          <a:bodyPr/>
          <a:lstStyle/>
          <a:p>
            <a:r>
              <a:rPr lang="nl-NL" dirty="0"/>
              <a:t>Yes! We zijn aangemeld. Wat ontdekken we nog?</a:t>
            </a:r>
            <a:endParaRPr lang="nl-BE" dirty="0"/>
          </a:p>
        </p:txBody>
      </p:sp>
      <p:sp>
        <p:nvSpPr>
          <p:cNvPr id="3" name="Tijdelijke aanduiding voor inhoud 2">
            <a:extLst>
              <a:ext uri="{FF2B5EF4-FFF2-40B4-BE49-F238E27FC236}">
                <a16:creationId xmlns:a16="http://schemas.microsoft.com/office/drawing/2014/main" id="{4586E7D2-7FDB-01B2-E7A5-C35B152ACE37}"/>
              </a:ext>
            </a:extLst>
          </p:cNvPr>
          <p:cNvSpPr>
            <a:spLocks noGrp="1"/>
          </p:cNvSpPr>
          <p:nvPr>
            <p:ph idx="1"/>
          </p:nvPr>
        </p:nvSpPr>
        <p:spPr/>
        <p:txBody>
          <a:bodyPr/>
          <a:lstStyle/>
          <a:p>
            <a:r>
              <a:rPr lang="nl-NL" dirty="0"/>
              <a:t>Hoe werkt Click voor kernleden?</a:t>
            </a:r>
          </a:p>
          <a:p>
            <a:r>
              <a:rPr lang="nl-NL" dirty="0"/>
              <a:t>Hoe werkt Click voor leden?</a:t>
            </a:r>
          </a:p>
          <a:p>
            <a:r>
              <a:rPr lang="nl-NL" dirty="0"/>
              <a:t>Heel wat handige weetjes over Click!</a:t>
            </a:r>
            <a:endParaRPr lang="nl-BE" dirty="0"/>
          </a:p>
        </p:txBody>
      </p:sp>
    </p:spTree>
    <p:extLst>
      <p:ext uri="{BB962C8B-B14F-4D97-AF65-F5344CB8AC3E}">
        <p14:creationId xmlns:p14="http://schemas.microsoft.com/office/powerpoint/2010/main" val="37336299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78E27-CDF0-B428-D031-EBDDF3796142}"/>
              </a:ext>
            </a:extLst>
          </p:cNvPr>
          <p:cNvSpPr>
            <a:spLocks noGrp="1"/>
          </p:cNvSpPr>
          <p:nvPr>
            <p:ph type="title"/>
          </p:nvPr>
        </p:nvSpPr>
        <p:spPr/>
        <p:txBody>
          <a:bodyPr/>
          <a:lstStyle/>
          <a:p>
            <a:r>
              <a:rPr lang="nl-NL">
                <a:cs typeface="Calibri"/>
              </a:rPr>
              <a:t>Inschrijven voor activiteiten</a:t>
            </a:r>
            <a:endParaRPr lang="nl-NL"/>
          </a:p>
        </p:txBody>
      </p:sp>
      <p:pic>
        <p:nvPicPr>
          <p:cNvPr id="7" name="Tijdelijke aanduiding voor inhoud 6" descr="Afbeelding met tekst, schermopname, nummer, software&#10;&#10;Automatisch gegenereerde beschrijving">
            <a:extLst>
              <a:ext uri="{FF2B5EF4-FFF2-40B4-BE49-F238E27FC236}">
                <a16:creationId xmlns:a16="http://schemas.microsoft.com/office/drawing/2014/main" id="{734CCE6C-DB66-1652-7C0C-D8353F844A6F}"/>
              </a:ext>
            </a:extLst>
          </p:cNvPr>
          <p:cNvPicPr>
            <a:picLocks noGrp="1" noChangeAspect="1"/>
          </p:cNvPicPr>
          <p:nvPr>
            <p:ph idx="1"/>
          </p:nvPr>
        </p:nvPicPr>
        <p:blipFill>
          <a:blip r:embed="rId2"/>
          <a:stretch>
            <a:fillRect/>
          </a:stretch>
        </p:blipFill>
        <p:spPr>
          <a:xfrm>
            <a:off x="628650" y="1904205"/>
            <a:ext cx="7886700" cy="4194178"/>
          </a:xfrm>
        </p:spPr>
      </p:pic>
    </p:spTree>
    <p:extLst>
      <p:ext uri="{BB962C8B-B14F-4D97-AF65-F5344CB8AC3E}">
        <p14:creationId xmlns:p14="http://schemas.microsoft.com/office/powerpoint/2010/main" val="17749142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7679D-8F45-F029-5669-853BAD1C8712}"/>
              </a:ext>
            </a:extLst>
          </p:cNvPr>
          <p:cNvSpPr>
            <a:spLocks noGrp="1"/>
          </p:cNvSpPr>
          <p:nvPr>
            <p:ph type="title"/>
          </p:nvPr>
        </p:nvSpPr>
        <p:spPr/>
        <p:txBody>
          <a:bodyPr/>
          <a:lstStyle/>
          <a:p>
            <a:r>
              <a:rPr lang="nl-NL">
                <a:cs typeface="Calibri"/>
              </a:rPr>
              <a:t>Inschrijven voor activiteiten</a:t>
            </a:r>
            <a:endParaRPr lang="nl-NL"/>
          </a:p>
        </p:txBody>
      </p:sp>
      <p:sp>
        <p:nvSpPr>
          <p:cNvPr id="3" name="Tijdelijke aanduiding voor inhoud 2">
            <a:extLst>
              <a:ext uri="{FF2B5EF4-FFF2-40B4-BE49-F238E27FC236}">
                <a16:creationId xmlns:a16="http://schemas.microsoft.com/office/drawing/2014/main" id="{0467BFC4-4242-9F7E-5BEC-1BDC012F6B2F}"/>
              </a:ext>
            </a:extLst>
          </p:cNvPr>
          <p:cNvSpPr>
            <a:spLocks noGrp="1"/>
          </p:cNvSpPr>
          <p:nvPr>
            <p:ph idx="1"/>
          </p:nvPr>
        </p:nvSpPr>
        <p:spPr/>
        <p:txBody>
          <a:bodyPr/>
          <a:lstStyle/>
          <a:p>
            <a:endParaRPr lang="nl-NL"/>
          </a:p>
        </p:txBody>
      </p:sp>
      <p:pic>
        <p:nvPicPr>
          <p:cNvPr id="5" name="Tijdelijke aanduiding voor inhoud 5" descr="Afbeelding met tekst, schermopname, software, Computerpictogram&#10;&#10;Automatisch gegenereerde beschrijving">
            <a:extLst>
              <a:ext uri="{FF2B5EF4-FFF2-40B4-BE49-F238E27FC236}">
                <a16:creationId xmlns:a16="http://schemas.microsoft.com/office/drawing/2014/main" id="{8A6F7F1B-3267-E61B-EA93-06FD8583D50F}"/>
              </a:ext>
            </a:extLst>
          </p:cNvPr>
          <p:cNvPicPr>
            <a:picLocks noChangeAspect="1"/>
          </p:cNvPicPr>
          <p:nvPr/>
        </p:nvPicPr>
        <p:blipFill>
          <a:blip r:embed="rId2"/>
          <a:stretch>
            <a:fillRect/>
          </a:stretch>
        </p:blipFill>
        <p:spPr>
          <a:xfrm>
            <a:off x="628650" y="1910373"/>
            <a:ext cx="7886700" cy="4181842"/>
          </a:xfrm>
          <a:prstGeom prst="rect">
            <a:avLst/>
          </a:prstGeom>
        </p:spPr>
      </p:pic>
    </p:spTree>
    <p:extLst>
      <p:ext uri="{BB962C8B-B14F-4D97-AF65-F5344CB8AC3E}">
        <p14:creationId xmlns:p14="http://schemas.microsoft.com/office/powerpoint/2010/main" val="18452279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62304B-B001-E6D7-6C6A-CDE23016F5AC}"/>
              </a:ext>
            </a:extLst>
          </p:cNvPr>
          <p:cNvSpPr>
            <a:spLocks noGrp="1"/>
          </p:cNvSpPr>
          <p:nvPr>
            <p:ph type="title"/>
          </p:nvPr>
        </p:nvSpPr>
        <p:spPr/>
        <p:txBody>
          <a:bodyPr/>
          <a:lstStyle/>
          <a:p>
            <a:r>
              <a:rPr lang="nl-BE" dirty="0"/>
              <a:t>Aanvragen steunfonds</a:t>
            </a:r>
          </a:p>
        </p:txBody>
      </p:sp>
      <p:sp>
        <p:nvSpPr>
          <p:cNvPr id="3" name="Tijdelijke aanduiding voor inhoud 2">
            <a:extLst>
              <a:ext uri="{FF2B5EF4-FFF2-40B4-BE49-F238E27FC236}">
                <a16:creationId xmlns:a16="http://schemas.microsoft.com/office/drawing/2014/main" id="{0A9AF72D-5C75-883F-BFC1-4BC460542B3F}"/>
              </a:ext>
            </a:extLst>
          </p:cNvPr>
          <p:cNvSpPr>
            <a:spLocks noGrp="1"/>
          </p:cNvSpPr>
          <p:nvPr>
            <p:ph idx="1"/>
          </p:nvPr>
        </p:nvSpPr>
        <p:spPr/>
        <p:txBody>
          <a:bodyPr vert="horz" lIns="91440" tIns="45720" rIns="91440" bIns="45720" rtlCol="0" anchor="t">
            <a:normAutofit/>
          </a:bodyPr>
          <a:lstStyle/>
          <a:p>
            <a:pPr marL="0" indent="0">
              <a:buNone/>
            </a:pPr>
            <a:r>
              <a:rPr lang="nl-BE" dirty="0"/>
              <a:t>Solidariteitstarief Groene Kring</a:t>
            </a:r>
            <a:endParaRPr lang="nl-NL"/>
          </a:p>
          <a:p>
            <a:pPr marL="0" indent="0">
              <a:buNone/>
            </a:pPr>
            <a:r>
              <a:rPr lang="nl-BE" dirty="0">
                <a:solidFill>
                  <a:srgbClr val="000000"/>
                </a:solidFill>
                <a:latin typeface="Akzidenz-Grotesk Pro Bold Cnd"/>
              </a:rPr>
              <a:t>Hoe aanvragen?</a:t>
            </a:r>
            <a:endParaRPr lang="nl-BE" sz="2800" b="0" i="0" u="none" strike="noStrike" baseline="0" dirty="0">
              <a:solidFill>
                <a:srgbClr val="000000"/>
              </a:solidFill>
              <a:latin typeface="Akzidenz-Grotesk Pro Bold Cnd"/>
            </a:endParaRPr>
          </a:p>
          <a:p>
            <a:pPr>
              <a:buFont typeface="Wingdings" panose="05000000000000000000" pitchFamily="2" charset="2"/>
              <a:buChar char=""/>
            </a:pPr>
            <a:r>
              <a:rPr lang="nl-NL" sz="2800" b="0" i="0" u="none" strike="noStrike" baseline="0" dirty="0">
                <a:solidFill>
                  <a:srgbClr val="000000"/>
                </a:solidFill>
                <a:latin typeface="Akzidenz-Grotesk Pro Regular"/>
              </a:rPr>
              <a:t>    Aanmelden in Click (</a:t>
            </a:r>
            <a:r>
              <a:rPr lang="nl-NL" sz="2800" b="0" i="0" u="sng" strike="noStrike" baseline="0" dirty="0">
                <a:solidFill>
                  <a:srgbClr val="000000"/>
                </a:solidFill>
                <a:latin typeface="Akzidenz-Grotesk Pro Regular"/>
              </a:rPr>
              <a:t>www.groenekring.be/click</a:t>
            </a:r>
            <a:r>
              <a:rPr lang="nl-NL" sz="2800" b="0" i="0" u="none" strike="noStrike" baseline="0" dirty="0">
                <a:solidFill>
                  <a:srgbClr val="000000"/>
                </a:solidFill>
                <a:latin typeface="Akzidenz-Grotesk Pro Regular"/>
              </a:rPr>
              <a:t>). </a:t>
            </a:r>
            <a:endParaRPr lang="nl-BE" sz="2800" b="0" i="0" u="none" strike="noStrike" baseline="0" dirty="0">
              <a:solidFill>
                <a:srgbClr val="000000"/>
              </a:solidFill>
              <a:latin typeface="Akzidenz-Grotesk Pro Regular"/>
            </a:endParaRPr>
          </a:p>
          <a:p>
            <a:pPr>
              <a:buFont typeface="Wingdings" panose="05000000000000000000" pitchFamily="2" charset="2"/>
              <a:buChar char=""/>
            </a:pPr>
            <a:r>
              <a:rPr lang="nl-NL" b="0">
                <a:solidFill>
                  <a:srgbClr val="000000"/>
                </a:solidFill>
                <a:latin typeface="Akzidenz-Grotesk Pro Regular"/>
                <a:cs typeface="Times New Roman"/>
              </a:rPr>
              <a:t>    Ga naar ‘Jouw eigen naam’ &gt; ‘Mijn profiel’ of Klik op 'persoonlijke gegevens' op de startpagina</a:t>
            </a:r>
            <a:endParaRPr lang="nl-NL" b="0">
              <a:solidFill>
                <a:srgbClr val="000000"/>
              </a:solidFill>
              <a:latin typeface="Akzidenz-Grotesk Pro Regular"/>
            </a:endParaRPr>
          </a:p>
          <a:p>
            <a:pPr marL="0" indent="0">
              <a:buNone/>
            </a:pPr>
            <a:r>
              <a:rPr lang="nl-NL" sz="2800" b="0" i="0" u="none" strike="noStrike" baseline="0" dirty="0">
                <a:solidFill>
                  <a:srgbClr val="000000"/>
                </a:solidFill>
                <a:latin typeface="Wingdings" panose="05000000000000000000" pitchFamily="2" charset="2"/>
              </a:rPr>
              <a:t> </a:t>
            </a:r>
            <a:r>
              <a:rPr lang="nl-NL" sz="2800" b="0" i="0" u="none" strike="noStrike" baseline="0" dirty="0">
                <a:solidFill>
                  <a:srgbClr val="000000"/>
                </a:solidFill>
                <a:latin typeface="Akzidenz-Grotesk Pro Regular"/>
              </a:rPr>
              <a:t>Vink ‘ja’ aan op de vraag ‘ik wens gebruik te maken van het steunfonds’. </a:t>
            </a:r>
          </a:p>
          <a:p>
            <a:pPr marL="0" indent="0">
              <a:buNone/>
            </a:pPr>
            <a:r>
              <a:rPr lang="nl-NL" sz="2800" b="0" i="0" u="none" strike="noStrike" baseline="0" dirty="0">
                <a:solidFill>
                  <a:srgbClr val="000000"/>
                </a:solidFill>
                <a:latin typeface="Wingdings" panose="05000000000000000000" pitchFamily="2" charset="2"/>
              </a:rPr>
              <a:t> </a:t>
            </a:r>
            <a:r>
              <a:rPr lang="nl-NL" sz="2800" b="0" i="0" u="none" strike="noStrike" baseline="0" dirty="0">
                <a:solidFill>
                  <a:srgbClr val="000000"/>
                </a:solidFill>
                <a:latin typeface="Akzidenz-Grotesk Pro Regular"/>
              </a:rPr>
              <a:t>Druk helemaal onderaan op ‘Opslaan’.</a:t>
            </a:r>
            <a:endParaRPr lang="nl-BE" b="0" dirty="0">
              <a:solidFill>
                <a:srgbClr val="000000"/>
              </a:solidFill>
              <a:latin typeface="Akzidenz-Grotesk Pro Regular"/>
            </a:endParaRPr>
          </a:p>
        </p:txBody>
      </p:sp>
    </p:spTree>
    <p:extLst>
      <p:ext uri="{BB962C8B-B14F-4D97-AF65-F5344CB8AC3E}">
        <p14:creationId xmlns:p14="http://schemas.microsoft.com/office/powerpoint/2010/main" val="14406430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7DB86-535A-98B1-402F-3088D2F918BA}"/>
              </a:ext>
            </a:extLst>
          </p:cNvPr>
          <p:cNvSpPr>
            <a:spLocks noGrp="1"/>
          </p:cNvSpPr>
          <p:nvPr>
            <p:ph type="title"/>
          </p:nvPr>
        </p:nvSpPr>
        <p:spPr/>
        <p:txBody>
          <a:bodyPr/>
          <a:lstStyle/>
          <a:p>
            <a:r>
              <a:rPr lang="nl-NL">
                <a:cs typeface="Calibri"/>
              </a:rPr>
              <a:t>Aanvragen steunfonds</a:t>
            </a:r>
            <a:endParaRPr lang="nl-NL"/>
          </a:p>
        </p:txBody>
      </p:sp>
      <p:pic>
        <p:nvPicPr>
          <p:cNvPr id="4" name="Tijdelijke aanduiding voor inhoud 3" descr="Afbeelding met tekst, schermopname, kleding, Menselijk gezicht&#10;&#10;Automatisch gegenereerde beschrijving">
            <a:extLst>
              <a:ext uri="{FF2B5EF4-FFF2-40B4-BE49-F238E27FC236}">
                <a16:creationId xmlns:a16="http://schemas.microsoft.com/office/drawing/2014/main" id="{FFB0DF1A-5DB3-8574-9EFA-288117B38B9B}"/>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36883092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2765A-6593-936C-D0FA-F494F8B81FA2}"/>
              </a:ext>
            </a:extLst>
          </p:cNvPr>
          <p:cNvSpPr>
            <a:spLocks noGrp="1"/>
          </p:cNvSpPr>
          <p:nvPr>
            <p:ph type="title"/>
          </p:nvPr>
        </p:nvSpPr>
        <p:spPr/>
        <p:txBody>
          <a:bodyPr/>
          <a:lstStyle/>
          <a:p>
            <a:r>
              <a:rPr lang="nl-NL">
                <a:cs typeface="Calibri"/>
              </a:rPr>
              <a:t>Aanvragen steunfonds</a:t>
            </a:r>
            <a:endParaRPr lang="nl-NL" dirty="0">
              <a:cs typeface="Calibri"/>
            </a:endParaRPr>
          </a:p>
        </p:txBody>
      </p:sp>
      <p:sp>
        <p:nvSpPr>
          <p:cNvPr id="3" name="Tijdelijke aanduiding voor inhoud 2">
            <a:extLst>
              <a:ext uri="{FF2B5EF4-FFF2-40B4-BE49-F238E27FC236}">
                <a16:creationId xmlns:a16="http://schemas.microsoft.com/office/drawing/2014/main" id="{939AA7F2-89A7-2756-DC4D-B5407EFC1F8A}"/>
              </a:ext>
            </a:extLst>
          </p:cNvPr>
          <p:cNvSpPr>
            <a:spLocks noGrp="1"/>
          </p:cNvSpPr>
          <p:nvPr>
            <p:ph idx="1"/>
          </p:nvPr>
        </p:nvSpPr>
        <p:spPr/>
        <p:txBody>
          <a:bodyPr/>
          <a:lstStyle/>
          <a:p>
            <a:endParaRPr lang="nl-NL"/>
          </a:p>
        </p:txBody>
      </p:sp>
      <p:pic>
        <p:nvPicPr>
          <p:cNvPr id="5" name="Picture 2" descr="Afbeelding met tekst, schermopname, plant, gras&#10;&#10;Automatisch gegenereerde beschrijving">
            <a:extLst>
              <a:ext uri="{FF2B5EF4-FFF2-40B4-BE49-F238E27FC236}">
                <a16:creationId xmlns:a16="http://schemas.microsoft.com/office/drawing/2014/main" id="{DFC9C213-562C-1010-B158-B4371CF3A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141387"/>
            <a:ext cx="7886700" cy="3719813"/>
          </a:xfrm>
          <a:prstGeom prst="rect">
            <a:avLst/>
          </a:prstGeom>
          <a:noFill/>
          <a:extLst>
            <a:ext uri="{909E8E84-426E-40DD-AFC4-6F175D3DCCD1}">
              <a14:hiddenFill xmlns:a14="http://schemas.microsoft.com/office/drawing/2010/main">
                <a:solidFill>
                  <a:srgbClr val="FFFFFF"/>
                </a:solidFill>
              </a14:hiddenFill>
            </a:ext>
          </a:extLst>
        </p:spPr>
      </p:pic>
      <p:sp>
        <p:nvSpPr>
          <p:cNvPr id="8" name="Pijl: rechts 7">
            <a:extLst>
              <a:ext uri="{FF2B5EF4-FFF2-40B4-BE49-F238E27FC236}">
                <a16:creationId xmlns:a16="http://schemas.microsoft.com/office/drawing/2014/main" id="{9074D77D-8AC4-D104-CEFF-3AA81E8BFC84}"/>
              </a:ext>
            </a:extLst>
          </p:cNvPr>
          <p:cNvSpPr/>
          <p:nvPr/>
        </p:nvSpPr>
        <p:spPr>
          <a:xfrm>
            <a:off x="206600" y="3429561"/>
            <a:ext cx="1034890" cy="44837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84539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ACB22-131B-B892-5BE2-3314446C1004}"/>
              </a:ext>
            </a:extLst>
          </p:cNvPr>
          <p:cNvSpPr>
            <a:spLocks noGrp="1"/>
          </p:cNvSpPr>
          <p:nvPr>
            <p:ph type="title"/>
          </p:nvPr>
        </p:nvSpPr>
        <p:spPr/>
        <p:txBody>
          <a:bodyPr/>
          <a:lstStyle/>
          <a:p>
            <a:r>
              <a:rPr lang="nl-NL">
                <a:cs typeface="Calibri"/>
              </a:rPr>
              <a:t>Aanvragen steunfonds</a:t>
            </a:r>
            <a:endParaRPr lang="nl-NL"/>
          </a:p>
        </p:txBody>
      </p:sp>
      <p:pic>
        <p:nvPicPr>
          <p:cNvPr id="4" name="Tijdelijke aanduiding voor inhoud 3" descr="Afbeelding met tekst, schermopname, scherm, software&#10;&#10;Automatisch gegenereerde beschrijving">
            <a:extLst>
              <a:ext uri="{FF2B5EF4-FFF2-40B4-BE49-F238E27FC236}">
                <a16:creationId xmlns:a16="http://schemas.microsoft.com/office/drawing/2014/main" id="{9FCE3278-076B-C54F-6FA0-93269C23E12D}"/>
              </a:ext>
            </a:extLst>
          </p:cNvPr>
          <p:cNvPicPr>
            <a:picLocks noGrp="1" noChangeAspect="1"/>
          </p:cNvPicPr>
          <p:nvPr>
            <p:ph idx="1"/>
          </p:nvPr>
        </p:nvPicPr>
        <p:blipFill>
          <a:blip r:embed="rId2"/>
          <a:stretch>
            <a:fillRect/>
          </a:stretch>
        </p:blipFill>
        <p:spPr>
          <a:xfrm>
            <a:off x="628650" y="1910373"/>
            <a:ext cx="7886700" cy="4181842"/>
          </a:xfrm>
        </p:spPr>
      </p:pic>
    </p:spTree>
    <p:extLst>
      <p:ext uri="{BB962C8B-B14F-4D97-AF65-F5344CB8AC3E}">
        <p14:creationId xmlns:p14="http://schemas.microsoft.com/office/powerpoint/2010/main" val="396914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631C02-23FF-7736-04BE-494502033ED7}"/>
              </a:ext>
            </a:extLst>
          </p:cNvPr>
          <p:cNvSpPr>
            <a:spLocks noGrp="1"/>
          </p:cNvSpPr>
          <p:nvPr>
            <p:ph type="title"/>
          </p:nvPr>
        </p:nvSpPr>
        <p:spPr/>
        <p:txBody>
          <a:bodyPr/>
          <a:lstStyle/>
          <a:p>
            <a:r>
              <a:rPr lang="nl-BE" dirty="0"/>
              <a:t>Tip</a:t>
            </a:r>
          </a:p>
        </p:txBody>
      </p:sp>
      <p:sp>
        <p:nvSpPr>
          <p:cNvPr id="3" name="Tijdelijke aanduiding voor inhoud 2">
            <a:extLst>
              <a:ext uri="{FF2B5EF4-FFF2-40B4-BE49-F238E27FC236}">
                <a16:creationId xmlns:a16="http://schemas.microsoft.com/office/drawing/2014/main" id="{FCF9B074-EA21-6803-B134-7A289760E7DB}"/>
              </a:ext>
            </a:extLst>
          </p:cNvPr>
          <p:cNvSpPr>
            <a:spLocks noGrp="1"/>
          </p:cNvSpPr>
          <p:nvPr>
            <p:ph idx="1"/>
          </p:nvPr>
        </p:nvSpPr>
        <p:spPr/>
        <p:txBody>
          <a:bodyPr/>
          <a:lstStyle/>
          <a:p>
            <a:r>
              <a:rPr lang="nl-BE" dirty="0"/>
              <a:t>Gebruik onze handleidingen!</a:t>
            </a:r>
          </a:p>
          <a:p>
            <a:r>
              <a:rPr lang="nl-BE" dirty="0">
                <a:hlinkClick r:id="rId3"/>
              </a:rPr>
              <a:t>https://www.groenekring.be/beweging/click</a:t>
            </a:r>
            <a:r>
              <a:rPr lang="nl-BE" dirty="0"/>
              <a:t> </a:t>
            </a:r>
          </a:p>
        </p:txBody>
      </p:sp>
      <p:pic>
        <p:nvPicPr>
          <p:cNvPr id="5" name="Afbeelding 4">
            <a:extLst>
              <a:ext uri="{FF2B5EF4-FFF2-40B4-BE49-F238E27FC236}">
                <a16:creationId xmlns:a16="http://schemas.microsoft.com/office/drawing/2014/main" id="{0508E7A1-C131-1C9A-121C-98092E9D4369}"/>
              </a:ext>
            </a:extLst>
          </p:cNvPr>
          <p:cNvPicPr>
            <a:picLocks noChangeAspect="1"/>
          </p:cNvPicPr>
          <p:nvPr/>
        </p:nvPicPr>
        <p:blipFill>
          <a:blip r:embed="rId4"/>
          <a:stretch>
            <a:fillRect/>
          </a:stretch>
        </p:blipFill>
        <p:spPr>
          <a:xfrm>
            <a:off x="2233965" y="3429000"/>
            <a:ext cx="3985605" cy="2667231"/>
          </a:xfrm>
          <a:prstGeom prst="rect">
            <a:avLst/>
          </a:prstGeom>
        </p:spPr>
      </p:pic>
    </p:spTree>
    <p:extLst>
      <p:ext uri="{BB962C8B-B14F-4D97-AF65-F5344CB8AC3E}">
        <p14:creationId xmlns:p14="http://schemas.microsoft.com/office/powerpoint/2010/main" val="1476293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A6B251-BBC5-30FC-CF33-F5BBBFF28962}"/>
              </a:ext>
            </a:extLst>
          </p:cNvPr>
          <p:cNvSpPr>
            <a:spLocks noGrp="1"/>
          </p:cNvSpPr>
          <p:nvPr>
            <p:ph type="ctrTitle"/>
          </p:nvPr>
        </p:nvSpPr>
        <p:spPr/>
        <p:txBody>
          <a:bodyPr/>
          <a:lstStyle/>
          <a:p>
            <a:r>
              <a:rPr lang="nl-BE" dirty="0"/>
              <a:t>Nog vragen?</a:t>
            </a:r>
          </a:p>
        </p:txBody>
      </p:sp>
    </p:spTree>
    <p:extLst>
      <p:ext uri="{BB962C8B-B14F-4D97-AF65-F5344CB8AC3E}">
        <p14:creationId xmlns:p14="http://schemas.microsoft.com/office/powerpoint/2010/main" val="35792771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A6B251-BBC5-30FC-CF33-F5BBBFF28962}"/>
              </a:ext>
            </a:extLst>
          </p:cNvPr>
          <p:cNvSpPr>
            <a:spLocks noGrp="1"/>
          </p:cNvSpPr>
          <p:nvPr>
            <p:ph type="ctrTitle"/>
          </p:nvPr>
        </p:nvSpPr>
        <p:spPr/>
        <p:txBody>
          <a:bodyPr/>
          <a:lstStyle/>
          <a:p>
            <a:r>
              <a:rPr lang="nl-BE" dirty="0"/>
              <a:t>Bedankt voor de aandacht!</a:t>
            </a:r>
          </a:p>
        </p:txBody>
      </p:sp>
    </p:spTree>
    <p:extLst>
      <p:ext uri="{BB962C8B-B14F-4D97-AF65-F5344CB8AC3E}">
        <p14:creationId xmlns:p14="http://schemas.microsoft.com/office/powerpoint/2010/main" val="350838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35343-E184-C105-445C-8834BBBF2483}"/>
              </a:ext>
            </a:extLst>
          </p:cNvPr>
          <p:cNvSpPr>
            <a:spLocks noGrp="1"/>
          </p:cNvSpPr>
          <p:nvPr>
            <p:ph type="ctrTitle"/>
          </p:nvPr>
        </p:nvSpPr>
        <p:spPr/>
        <p:txBody>
          <a:bodyPr/>
          <a:lstStyle/>
          <a:p>
            <a:r>
              <a:rPr lang="nl-NL" dirty="0"/>
              <a:t>Click voor kernleden …</a:t>
            </a:r>
            <a:br>
              <a:rPr lang="nl-NL" dirty="0"/>
            </a:br>
            <a:r>
              <a:rPr lang="nl-NL" dirty="0"/>
              <a:t>… voor de ledenadministratie</a:t>
            </a:r>
            <a:endParaRPr lang="nl-BE" dirty="0"/>
          </a:p>
        </p:txBody>
      </p:sp>
    </p:spTree>
    <p:extLst>
      <p:ext uri="{BB962C8B-B14F-4D97-AF65-F5344CB8AC3E}">
        <p14:creationId xmlns:p14="http://schemas.microsoft.com/office/powerpoint/2010/main" val="2727826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CE27E-E34D-6457-79C4-8A289D586A87}"/>
              </a:ext>
            </a:extLst>
          </p:cNvPr>
          <p:cNvSpPr>
            <a:spLocks noGrp="1"/>
          </p:cNvSpPr>
          <p:nvPr>
            <p:ph type="title"/>
          </p:nvPr>
        </p:nvSpPr>
        <p:spPr>
          <a:xfrm>
            <a:off x="2794958" y="681037"/>
            <a:ext cx="5720392" cy="1009652"/>
          </a:xfrm>
        </p:spPr>
        <p:txBody>
          <a:bodyPr anchor="ctr">
            <a:normAutofit/>
          </a:bodyPr>
          <a:lstStyle/>
          <a:p>
            <a:r>
              <a:rPr lang="nl-NL" dirty="0"/>
              <a:t>Ledenadministratie</a:t>
            </a:r>
            <a:endParaRPr lang="nl-BE" dirty="0"/>
          </a:p>
        </p:txBody>
      </p:sp>
      <p:sp>
        <p:nvSpPr>
          <p:cNvPr id="3" name="Tijdelijke aanduiding voor inhoud 2">
            <a:extLst>
              <a:ext uri="{FF2B5EF4-FFF2-40B4-BE49-F238E27FC236}">
                <a16:creationId xmlns:a16="http://schemas.microsoft.com/office/drawing/2014/main" id="{EC9CC933-A040-9482-B75F-2A854E4F0B6E}"/>
              </a:ext>
            </a:extLst>
          </p:cNvPr>
          <p:cNvSpPr>
            <a:spLocks noGrp="1"/>
          </p:cNvSpPr>
          <p:nvPr>
            <p:ph sz="half" idx="1"/>
          </p:nvPr>
        </p:nvSpPr>
        <p:spPr>
          <a:xfrm>
            <a:off x="628650" y="1825625"/>
            <a:ext cx="3886200" cy="4351338"/>
          </a:xfrm>
        </p:spPr>
        <p:txBody>
          <a:bodyPr vert="horz" lIns="91440" tIns="45720" rIns="91440" bIns="45720" rtlCol="0" anchor="t">
            <a:normAutofit lnSpcReduction="10000"/>
          </a:bodyPr>
          <a:lstStyle/>
          <a:p>
            <a:r>
              <a:rPr lang="nl-NL" dirty="0"/>
              <a:t>Steeds up </a:t>
            </a:r>
            <a:r>
              <a:rPr lang="nl-NL" dirty="0" err="1"/>
              <a:t>to</a:t>
            </a:r>
            <a:r>
              <a:rPr lang="nl-NL" dirty="0"/>
              <a:t> date </a:t>
            </a:r>
            <a:r>
              <a:rPr lang="nl-NL" dirty="0">
                <a:sym typeface="Wingdings" panose="05000000000000000000" pitchFamily="2" charset="2"/>
              </a:rPr>
              <a:t></a:t>
            </a:r>
            <a:r>
              <a:rPr lang="nl-NL" dirty="0"/>
              <a:t> verzekering!</a:t>
            </a:r>
          </a:p>
          <a:p>
            <a:r>
              <a:rPr lang="nl-NL" dirty="0">
                <a:latin typeface="Calibri"/>
                <a:cs typeface="Times New Roman"/>
              </a:rPr>
              <a:t>Deadline </a:t>
            </a:r>
            <a:r>
              <a:rPr lang="nl-NL" dirty="0">
                <a:latin typeface="Calibri"/>
                <a:cs typeface="Times New Roman"/>
                <a:sym typeface="Wingdings" panose="05000000000000000000" pitchFamily="2" charset="2"/>
              </a:rPr>
              <a:t>                </a:t>
            </a:r>
            <a:r>
              <a:rPr lang="nl-NL" dirty="0">
                <a:latin typeface="Calibri"/>
                <a:cs typeface="Times New Roman"/>
              </a:rPr>
              <a:t>  14 november</a:t>
            </a:r>
          </a:p>
          <a:p>
            <a:r>
              <a:rPr lang="nl-BE" b="0">
                <a:latin typeface="Arial"/>
                <a:ea typeface="Calibri"/>
                <a:cs typeface="Arial"/>
              </a:rPr>
              <a:t>Vanaf januari schrijft het secretariaat onbesliste leden uit </a:t>
            </a:r>
            <a:endParaRPr lang="en-US" b="0">
              <a:latin typeface="Arial"/>
              <a:ea typeface="Calibri"/>
              <a:cs typeface="Arial"/>
            </a:endParaRPr>
          </a:p>
          <a:p>
            <a:pPr lvl="1"/>
            <a:r>
              <a:rPr lang="nl-BE" sz="2400" b="0">
                <a:latin typeface="Arial"/>
                <a:ea typeface="Calibri"/>
                <a:cs typeface="Arial"/>
              </a:rPr>
              <a:t>❗Ze zijn niet meer verzekerd </a:t>
            </a:r>
            <a:endParaRPr lang="en-US" sz="2400" b="0">
              <a:latin typeface="Arial"/>
              <a:ea typeface="Calibri"/>
              <a:cs typeface="Arial"/>
            </a:endParaRPr>
          </a:p>
          <a:p>
            <a:pPr lvl="1"/>
            <a:r>
              <a:rPr lang="nl-BE" sz="2400" b="0">
                <a:latin typeface="Arial"/>
                <a:ea typeface="Calibri"/>
                <a:cs typeface="Arial"/>
              </a:rPr>
              <a:t>❗Ze krijgen hiervan een mailtje </a:t>
            </a:r>
            <a:endParaRPr lang="nl-NL"/>
          </a:p>
          <a:p>
            <a:endParaRPr lang="nl-BE" dirty="0">
              <a:ea typeface="Calibri" panose="020F0502020204030204" pitchFamily="34" charset="0"/>
            </a:endParaRPr>
          </a:p>
        </p:txBody>
      </p:sp>
      <p:pic>
        <p:nvPicPr>
          <p:cNvPr id="4" name="Afbeelding 3">
            <a:extLst>
              <a:ext uri="{FF2B5EF4-FFF2-40B4-BE49-F238E27FC236}">
                <a16:creationId xmlns:a16="http://schemas.microsoft.com/office/drawing/2014/main" id="{8112AC3C-3555-C0DA-92C4-4C5DF481EA8C}"/>
              </a:ext>
            </a:extLst>
          </p:cNvPr>
          <p:cNvPicPr>
            <a:picLocks noChangeAspect="1"/>
          </p:cNvPicPr>
          <p:nvPr/>
        </p:nvPicPr>
        <p:blipFill>
          <a:blip r:embed="rId3"/>
          <a:srcRect l="20644" r="19517" b="-2"/>
          <a:stretch/>
        </p:blipFill>
        <p:spPr>
          <a:xfrm>
            <a:off x="4629150" y="1825625"/>
            <a:ext cx="3886200" cy="4351338"/>
          </a:xfrm>
          <a:prstGeom prst="rect">
            <a:avLst/>
          </a:prstGeom>
          <a:noFill/>
        </p:spPr>
      </p:pic>
    </p:spTree>
    <p:extLst>
      <p:ext uri="{BB962C8B-B14F-4D97-AF65-F5344CB8AC3E}">
        <p14:creationId xmlns:p14="http://schemas.microsoft.com/office/powerpoint/2010/main" val="120301757"/>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2023 Denkdagen Samenaankoop" id="{71C14BF8-3238-4DB3-9A4B-1521747D6E8E}" vid="{2FE700CB-30E0-4A4F-B1FB-4FB822DB138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007b6bb-1933-4e97-9041-b3cdd4a6e83f" xsi:nil="true"/>
    <lcf76f155ced4ddcb4097134ff3c332f xmlns="690c2dac-6911-46f4-9349-0f365edf6f8c">
      <Terms xmlns="http://schemas.microsoft.com/office/infopath/2007/PartnerControls"/>
    </lcf76f155ced4ddcb4097134ff3c332f>
    <Categorie xmlns="690c2dac-6911-46f4-9349-0f365edf6f8c">Kern</Categorie>
    <Kalenderjaar xmlns="3007b6bb-1933-4e97-9041-b3cdd4a6e83f">2025</Kalenderjaar>
    <Archiveren xmlns="3007b6bb-1933-4e97-9041-b3cdd4a6e83f">Nee</Archiveren>
    <Regio xmlns="3007b6bb-1933-4e97-9041-b3cdd4a6e83f">Nationaal</Regio>
    <Type_x0020_document xmlns="3007b6bb-1933-4e97-9041-b3cdd4a6e83f">Document</Type_x0020_documen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969EFBDDCA1844B24FDBCB97B73DF0" ma:contentTypeVersion="17" ma:contentTypeDescription="Een nieuw document maken." ma:contentTypeScope="" ma:versionID="187a1449baefaba3e8c0e2ffc567419e">
  <xsd:schema xmlns:xsd="http://www.w3.org/2001/XMLSchema" xmlns:xs="http://www.w3.org/2001/XMLSchema" xmlns:p="http://schemas.microsoft.com/office/2006/metadata/properties" xmlns:ns2="3007b6bb-1933-4e97-9041-b3cdd4a6e83f" xmlns:ns3="690c2dac-6911-46f4-9349-0f365edf6f8c" targetNamespace="http://schemas.microsoft.com/office/2006/metadata/properties" ma:root="true" ma:fieldsID="12515ab7c890f16a2c23d22d2a815bae" ns2:_="" ns3:_="">
    <xsd:import namespace="3007b6bb-1933-4e97-9041-b3cdd4a6e83f"/>
    <xsd:import namespace="690c2dac-6911-46f4-9349-0f365edf6f8c"/>
    <xsd:element name="properties">
      <xsd:complexType>
        <xsd:sequence>
          <xsd:element name="documentManagement">
            <xsd:complexType>
              <xsd:all>
                <xsd:element ref="ns2:Kalenderjaar" minOccurs="0"/>
                <xsd:element ref="ns3:Categorie" minOccurs="0"/>
                <xsd:element ref="ns3:MediaServiceMetadata" minOccurs="0"/>
                <xsd:element ref="ns3:MediaServiceFastMetadata" minOccurs="0"/>
                <xsd:element ref="ns3:MediaLengthInSecond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2:SharedWithUsers" minOccurs="0"/>
                <xsd:element ref="ns2:SharedWithDetails" minOccurs="0"/>
                <xsd:element ref="ns3:MediaServiceSearchProperties" minOccurs="0"/>
                <xsd:element ref="ns3:MediaServiceObjectDetectorVersions" minOccurs="0"/>
                <xsd:element ref="ns3:MediaServiceBillingMetadata" minOccurs="0"/>
                <xsd:element ref="ns2:Archiveren" minOccurs="0"/>
                <xsd:element ref="ns2:Regio" minOccurs="0"/>
                <xsd:element ref="ns2:Type_x0020_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07b6bb-1933-4e97-9041-b3cdd4a6e83f" elementFormDefault="qualified">
    <xsd:import namespace="http://schemas.microsoft.com/office/2006/documentManagement/types"/>
    <xsd:import namespace="http://schemas.microsoft.com/office/infopath/2007/PartnerControls"/>
    <xsd:element name="Kalenderjaar" ma:index="8" nillable="true" ma:displayName="Kalenderjaar" ma:default="2025" ma:format="Dropdown" ma:internalName="Kalenderjaar">
      <xsd:simpleType>
        <xsd:restriction base="dms:Choice">
          <xsd:enumeration value="Tijdloze documenten"/>
          <xsd:enumeration value="2026"/>
          <xsd:enumeration value="2025"/>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restriction>
      </xsd:simpleType>
    </xsd:element>
    <xsd:element name="TaxCatchAll" ma:index="18" nillable="true" ma:displayName="Taxonomy Catch All Column" ma:hidden="true" ma:list="{060f71ba-89e7-419d-ab2e-8a54c3a093dc}" ma:internalName="TaxCatchAll" ma:showField="CatchAllData" ma:web="3007b6bb-1933-4e97-9041-b3cdd4a6e83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Archiveren" ma:index="24" nillable="true" ma:displayName="Archiveren" ma:format="RadioButtons" ma:internalName="Archiveren">
      <xsd:simpleType>
        <xsd:restriction base="dms:Choice">
          <xsd:enumeration value="Ja"/>
          <xsd:enumeration value="Nee"/>
        </xsd:restriction>
      </xsd:simpleType>
    </xsd:element>
    <xsd:element name="Regio" ma:index="25" nillable="true" ma:displayName="Regio" ma:format="Dropdown" ma:internalName="Regio">
      <xsd:simpleType>
        <xsd:restriction base="dms:Choice">
          <xsd:enumeration value="Nationaal"/>
          <xsd:enumeration value="Antwerpen"/>
          <xsd:enumeration value="Limburg"/>
          <xsd:enumeration value="Oost-Vlaanderen"/>
          <xsd:enumeration value="Vlaams-Brabant"/>
          <xsd:enumeration value="West-Vlaanderen"/>
        </xsd:restriction>
      </xsd:simpleType>
    </xsd:element>
    <xsd:element name="Type_x0020_document" ma:index="26" nillable="true" ma:displayName="Type document" ma:format="Dropdown" ma:internalName="Type_x0020_document">
      <xsd:simpleType>
        <xsd:restriction base="dms:Choice">
          <xsd:enumeration value="Verslag"/>
          <xsd:enumeration value="Nota"/>
          <xsd:enumeration value="Document"/>
          <xsd:enumeration value="Uitnodiging"/>
          <xsd:enumeration value="Brief"/>
          <xsd:enumeration value="Voorbeeld"/>
          <xsd:enumeration value="Promotiemateriaal"/>
          <xsd:enumeration value="Blok"/>
          <xsd:enumeration value="Afdelingsscreening"/>
        </xsd:restriction>
      </xsd:simpleType>
    </xsd:element>
  </xsd:schema>
  <xsd:schema xmlns:xsd="http://www.w3.org/2001/XMLSchema" xmlns:xs="http://www.w3.org/2001/XMLSchema" xmlns:dms="http://schemas.microsoft.com/office/2006/documentManagement/types" xmlns:pc="http://schemas.microsoft.com/office/infopath/2007/PartnerControls" targetNamespace="690c2dac-6911-46f4-9349-0f365edf6f8c" elementFormDefault="qualified">
    <xsd:import namespace="http://schemas.microsoft.com/office/2006/documentManagement/types"/>
    <xsd:import namespace="http://schemas.microsoft.com/office/infopath/2007/PartnerControls"/>
    <xsd:element name="Categorie" ma:index="9" nillable="true" ma:displayName="Categorie" ma:format="Dropdown" ma:internalName="Categorie">
      <xsd:simpleType>
        <xsd:restriction base="dms:Choice">
          <xsd:enumeration value="Gewestactiviteit"/>
          <xsd:enumeration value="Kern"/>
          <xsd:enumeration value="Startkernen"/>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13e37f31-2969-4594-9e0f-b3443f272907"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3F2509-6B8B-40C1-96E5-2A78D2396A13}">
  <ds:schemaRefs>
    <ds:schemaRef ds:uri="http://schemas.microsoft.com/sharepoint/v3/contenttype/forms"/>
  </ds:schemaRefs>
</ds:datastoreItem>
</file>

<file path=customXml/itemProps2.xml><?xml version="1.0" encoding="utf-8"?>
<ds:datastoreItem xmlns:ds="http://schemas.openxmlformats.org/officeDocument/2006/customXml" ds:itemID="{B9585A71-6769-49ED-BF48-9DD71F81E7AD}">
  <ds:schemaRefs>
    <ds:schemaRef ds:uri="http://purl.org/dc/terms/"/>
    <ds:schemaRef ds:uri="690c2dac-6911-46f4-9349-0f365edf6f8c"/>
    <ds:schemaRef ds:uri="http://purl.org/dc/dcmitype/"/>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3007b6bb-1933-4e97-9041-b3cdd4a6e83f"/>
    <ds:schemaRef ds:uri="http://schemas.microsoft.com/office/2006/metadata/properties"/>
  </ds:schemaRefs>
</ds:datastoreItem>
</file>

<file path=customXml/itemProps3.xml><?xml version="1.0" encoding="utf-8"?>
<ds:datastoreItem xmlns:ds="http://schemas.openxmlformats.org/officeDocument/2006/customXml" ds:itemID="{66E30EB8-1942-46F5-B164-A04D5007DC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07b6bb-1933-4e97-9041-b3cdd4a6e83f"/>
    <ds:schemaRef ds:uri="690c2dac-6911-46f4-9349-0f365edf6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GK PPT</Template>
  <TotalTime>560</TotalTime>
  <Words>2381</Words>
  <Application>Microsoft Office PowerPoint</Application>
  <PresentationFormat>Diavoorstelling (4:3)</PresentationFormat>
  <Paragraphs>250</Paragraphs>
  <Slides>78</Slides>
  <Notes>12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78</vt:i4>
      </vt:variant>
    </vt:vector>
  </HeadingPairs>
  <TitlesOfParts>
    <vt:vector size="87" baseType="lpstr">
      <vt:lpstr>Akzidenz-Grotesk Pro Bold</vt:lpstr>
      <vt:lpstr>Akzidenz-Grotesk Pro Bold Cnd</vt:lpstr>
      <vt:lpstr>Akzidenz-Grotesk Pro Regular</vt:lpstr>
      <vt:lpstr>Aptos</vt:lpstr>
      <vt:lpstr>Arial</vt:lpstr>
      <vt:lpstr>Calibri</vt:lpstr>
      <vt:lpstr>nimbus-sans</vt:lpstr>
      <vt:lpstr>Wingdings</vt:lpstr>
      <vt:lpstr>Kantoorthema</vt:lpstr>
      <vt:lpstr>Opleiding Click</vt:lpstr>
      <vt:lpstr>Een eerste keer op Click</vt:lpstr>
      <vt:lpstr>Eerste keer aanmelden!</vt:lpstr>
      <vt:lpstr>Welkomstmail gemist?</vt:lpstr>
      <vt:lpstr>Welkomstmail gemist?</vt:lpstr>
      <vt:lpstr>Welkomstmail gemist?</vt:lpstr>
      <vt:lpstr>Yes! We zijn aangemeld. Wat ontdekken we nog?</vt:lpstr>
      <vt:lpstr>Click voor kernleden … … voor de ledenadministratie</vt:lpstr>
      <vt:lpstr>Ledenadministratie</vt:lpstr>
      <vt:lpstr>Ledenadministratie: Stap 1</vt:lpstr>
      <vt:lpstr>Ledenadministratie: stap 1</vt:lpstr>
      <vt:lpstr>Ledenadministratie: stap 1</vt:lpstr>
      <vt:lpstr>Ledenadministratie: stap 1</vt:lpstr>
      <vt:lpstr>Ledenadministratie: stap 2</vt:lpstr>
      <vt:lpstr>Ledenadministratie: stap 2</vt:lpstr>
      <vt:lpstr>Ledenadministratie: stap 2</vt:lpstr>
      <vt:lpstr>Ledenadministratie: stap 2</vt:lpstr>
      <vt:lpstr>Ledenadministratie: stap 3</vt:lpstr>
      <vt:lpstr>Ledenadministratie: stap 3</vt:lpstr>
      <vt:lpstr>Good to know!</vt:lpstr>
      <vt:lpstr>Click voor kernleden … … voor de kernledenadministratie</vt:lpstr>
      <vt:lpstr>De kernlijst </vt:lpstr>
      <vt:lpstr>Kernlijst in orde!</vt:lpstr>
      <vt:lpstr>Kernlijst in orde: stap 1</vt:lpstr>
      <vt:lpstr>Kernlijst in orde: stap 1</vt:lpstr>
      <vt:lpstr>Kernlijst in orde: stap 1</vt:lpstr>
      <vt:lpstr>Kernlijst in orde: stap 1</vt:lpstr>
      <vt:lpstr>Kernlijst in orde: stap 1</vt:lpstr>
      <vt:lpstr>Kernlijst in orde: stap 2</vt:lpstr>
      <vt:lpstr>Kernlijst in orde: stap 2</vt:lpstr>
      <vt:lpstr>Kernlijst in orde: stap 2</vt:lpstr>
      <vt:lpstr>Kernlijst in orde: stap 2</vt:lpstr>
      <vt:lpstr>Kernlijst in orde: stap 3</vt:lpstr>
      <vt:lpstr>Kernlijst in orde: stap 3</vt:lpstr>
      <vt:lpstr>Kernlijst in orde: stap 3</vt:lpstr>
      <vt:lpstr>Kernlijst in orde: stap 3</vt:lpstr>
      <vt:lpstr>Kernlijst in orde: stap 4</vt:lpstr>
      <vt:lpstr>Kernlijst in orde: stap 4</vt:lpstr>
      <vt:lpstr>Kernlijst in orde: stap 4</vt:lpstr>
      <vt:lpstr>Kernlijst in orde: stap 4</vt:lpstr>
      <vt:lpstr>Kernlijst in orde: stap 4</vt:lpstr>
      <vt:lpstr>Kernlijst in orde: stap 5</vt:lpstr>
      <vt:lpstr>Kernlijst in orde: stap 5</vt:lpstr>
      <vt:lpstr>Kernlijst in orde: stap 5 </vt:lpstr>
      <vt:lpstr>Click voor kernleden … … om eigen activiteiten te registreren</vt:lpstr>
      <vt:lpstr>Waarom?</vt:lpstr>
      <vt:lpstr>Activiteiten in Click</vt:lpstr>
      <vt:lpstr>Activiteiten in Click</vt:lpstr>
      <vt:lpstr>Activiteiten in Click</vt:lpstr>
      <vt:lpstr>Activiteiten in Click</vt:lpstr>
      <vt:lpstr>Click voor kernleden … … inschrijven voor bovenlokale activiteiten</vt:lpstr>
      <vt:lpstr>Inschrijven voor activiteiten</vt:lpstr>
      <vt:lpstr>Inschrijven voor activiteiten</vt:lpstr>
      <vt:lpstr>Inschrijven voor activiteiten</vt:lpstr>
      <vt:lpstr>Inschrijven voor activiteiten</vt:lpstr>
      <vt:lpstr>Click voor kernleden … … om handige gewestinfo terug te vinden</vt:lpstr>
      <vt:lpstr>Handige gewestinfo</vt:lpstr>
      <vt:lpstr>Handige gewestinfo</vt:lpstr>
      <vt:lpstr>Click voor leden …</vt:lpstr>
      <vt:lpstr>Hoe werkt het ledenportaal?</vt:lpstr>
      <vt:lpstr>Wat zien leden?</vt:lpstr>
      <vt:lpstr>Waarom?</vt:lpstr>
      <vt:lpstr>Eigen gegevens te beheren</vt:lpstr>
      <vt:lpstr>Eigen gegevens te beheren</vt:lpstr>
      <vt:lpstr>Inschrijven voor activiteiten</vt:lpstr>
      <vt:lpstr>Inschrijven voor activiteiten</vt:lpstr>
      <vt:lpstr>Inschrijven voor activiteiten</vt:lpstr>
      <vt:lpstr>Inschrijven voor activiteiten</vt:lpstr>
      <vt:lpstr>inschrijven voor activiteiten</vt:lpstr>
      <vt:lpstr>Inschrijven voor activiteiten</vt:lpstr>
      <vt:lpstr>Inschrijven voor activiteiten</vt:lpstr>
      <vt:lpstr>Aanvragen steunfonds</vt:lpstr>
      <vt:lpstr>Aanvragen steunfonds</vt:lpstr>
      <vt:lpstr>Aanvragen steunfonds</vt:lpstr>
      <vt:lpstr>Aanvragen steunfonds</vt:lpstr>
      <vt:lpstr>Tip</vt:lpstr>
      <vt:lpstr>Nog vragen?</vt:lpstr>
      <vt:lpstr>Bedankt voor de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Joke  Van Heesvelde</dc:creator>
  <cp:lastModifiedBy>Pipa Jacobs</cp:lastModifiedBy>
  <cp:revision>252</cp:revision>
  <dcterms:created xsi:type="dcterms:W3CDTF">2024-09-04T13:18:04Z</dcterms:created>
  <dcterms:modified xsi:type="dcterms:W3CDTF">2025-11-17T14:03:15Z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0x0101003A969EFBDDCA1844B24FDBCB97B73DF0</vt:lpwstr>
  </property>
  <property fmtid="{D5CDD505-2E9C-101B-9397-08002B2CF9AE}" pid="3" name="_dlc_DocIdItemGuid">
    <vt:lpwstr>b90978ad-2c76-4d2e-8ba2-537b49d0e56a</vt:lpwstr>
  </property>
  <property fmtid="{D5CDD505-2E9C-101B-9397-08002B2CF9AE}" pid="4" name="Order">
    <vt:r8>5200</vt:r8>
  </property>
  <property fmtid="{D5CDD505-2E9C-101B-9397-08002B2CF9AE}" pid="5" name="xd_Signature">
    <vt:bool>false</vt:bool>
  </property>
  <property fmtid="{D5CDD505-2E9C-101B-9397-08002B2CF9AE}" pid="6" name="xd_ProgID">
    <vt:lpwstr/>
  </property>
  <property fmtid="{D5CDD505-2E9C-101B-9397-08002B2CF9AE}" pid="7" name="_ExtendedDescription">
    <vt:lpwstr/>
  </property>
  <property fmtid="{D5CDD505-2E9C-101B-9397-08002B2CF9AE}" pid="8" name="TriggerFlowInfo">
    <vt:lpwstr/>
  </property>
  <property fmtid="{D5CDD505-2E9C-101B-9397-08002B2CF9AE}" pid="9" name="ComplianceAssetId">
    <vt:lpwstr/>
  </property>
  <property fmtid="{D5CDD505-2E9C-101B-9397-08002B2CF9AE}" pid="10" name="TemplateUrl">
    <vt:lpwstr/>
  </property>
  <property fmtid="{D5CDD505-2E9C-101B-9397-08002B2CF9AE}" pid="11" name="MediaServiceImageTags">
    <vt:lpwstr/>
  </property>
</Properties>
</file>